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302" r:id="rId7"/>
    <p:sldId id="305" r:id="rId8"/>
    <p:sldId id="310" r:id="rId9"/>
    <p:sldId id="294" r:id="rId10"/>
    <p:sldId id="293" r:id="rId11"/>
    <p:sldId id="332" r:id="rId12"/>
    <p:sldId id="333" r:id="rId13"/>
    <p:sldId id="334" r:id="rId14"/>
    <p:sldId id="321" r:id="rId15"/>
    <p:sldId id="324" r:id="rId16"/>
    <p:sldId id="322" r:id="rId17"/>
    <p:sldId id="311" r:id="rId18"/>
    <p:sldId id="312" r:id="rId19"/>
    <p:sldId id="313" r:id="rId20"/>
    <p:sldId id="335" r:id="rId21"/>
    <p:sldId id="336" r:id="rId22"/>
    <p:sldId id="300" r:id="rId23"/>
    <p:sldId id="316" r:id="rId24"/>
    <p:sldId id="317" r:id="rId25"/>
    <p:sldId id="318" r:id="rId26"/>
    <p:sldId id="319" r:id="rId27"/>
    <p:sldId id="320" r:id="rId28"/>
    <p:sldId id="323"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C7FB29-A197-453E-9BA9-93F42898D479}" type="datetimeFigureOut">
              <a:rPr lang="en-US" smtClean="0"/>
              <a:t>6/14/2019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555D92-375C-4891-8413-A467105CEAFF}" type="slidenum">
              <a:rPr lang="en-US" smtClean="0"/>
              <a:t>‹#›</a:t>
            </a:fld>
            <a:endParaRPr lang="en-US"/>
          </a:p>
        </p:txBody>
      </p:sp>
    </p:spTree>
    <p:extLst>
      <p:ext uri="{BB962C8B-B14F-4D97-AF65-F5344CB8AC3E}">
        <p14:creationId xmlns:p14="http://schemas.microsoft.com/office/powerpoint/2010/main" val="99695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F733-7D81-4389-9E30-4C516B499F5E}" type="datetimeFigureOut">
              <a:rPr lang="en-US" smtClean="0"/>
              <a:t>6/14/2019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B7AB4-2D56-40F4-A3DF-ECB1A7E55CEC}" type="slidenum">
              <a:rPr lang="en-US" smtClean="0"/>
              <a:t>‹#›</a:t>
            </a:fld>
            <a:endParaRPr lang="en-US"/>
          </a:p>
        </p:txBody>
      </p:sp>
    </p:spTree>
    <p:extLst>
      <p:ext uri="{BB962C8B-B14F-4D97-AF65-F5344CB8AC3E}">
        <p14:creationId xmlns:p14="http://schemas.microsoft.com/office/powerpoint/2010/main" val="314200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4CB3F-4320-49CB-AED7-F8814B6A7590}" type="slidenum">
              <a:rPr lang="en-US" smtClean="0"/>
              <a:t>6</a:t>
            </a:fld>
            <a:endParaRPr lang="en-US"/>
          </a:p>
        </p:txBody>
      </p:sp>
    </p:spTree>
    <p:extLst>
      <p:ext uri="{BB962C8B-B14F-4D97-AF65-F5344CB8AC3E}">
        <p14:creationId xmlns:p14="http://schemas.microsoft.com/office/powerpoint/2010/main" val="215416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6224CB3F-4320-49CB-AED7-F8814B6A7590}" type="slidenum">
              <a:rPr lang="en-US" smtClean="0"/>
              <a:t>7</a:t>
            </a:fld>
            <a:endParaRPr lang="en-US"/>
          </a:p>
        </p:txBody>
      </p:sp>
    </p:spTree>
    <p:extLst>
      <p:ext uri="{BB962C8B-B14F-4D97-AF65-F5344CB8AC3E}">
        <p14:creationId xmlns:p14="http://schemas.microsoft.com/office/powerpoint/2010/main" val="248652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6224CB3F-4320-49CB-AED7-F8814B6A7590}" type="slidenum">
              <a:rPr lang="en-US" smtClean="0"/>
              <a:t>10</a:t>
            </a:fld>
            <a:endParaRPr lang="en-US" dirty="0"/>
          </a:p>
        </p:txBody>
      </p:sp>
    </p:spTree>
    <p:extLst>
      <p:ext uri="{BB962C8B-B14F-4D97-AF65-F5344CB8AC3E}">
        <p14:creationId xmlns:p14="http://schemas.microsoft.com/office/powerpoint/2010/main" val="28182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4CB3F-4320-49CB-AED7-F8814B6A7590}" type="slidenum">
              <a:rPr lang="en-US" smtClean="0"/>
              <a:t>26</a:t>
            </a:fld>
            <a:endParaRPr lang="en-US"/>
          </a:p>
        </p:txBody>
      </p:sp>
    </p:spTree>
    <p:extLst>
      <p:ext uri="{BB962C8B-B14F-4D97-AF65-F5344CB8AC3E}">
        <p14:creationId xmlns:p14="http://schemas.microsoft.com/office/powerpoint/2010/main" val="1584392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9204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23717-C5A5-442D-8488-99E451CCF7C5}"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29859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23717-C5A5-442D-8488-99E451CCF7C5}"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93479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23717-C5A5-442D-8488-99E451CCF7C5}"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196122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23717-C5A5-442D-8488-99E451CCF7C5}"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16864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23717-C5A5-442D-8488-99E451CCF7C5}"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414880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23717-C5A5-442D-8488-99E451CCF7C5}"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228393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23717-C5A5-442D-8488-99E451CCF7C5}"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257679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23717-C5A5-442D-8488-99E451CCF7C5}"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321077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23717-C5A5-442D-8488-99E451CCF7C5}"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362961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23717-C5A5-442D-8488-99E451CCF7C5}"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E51A-25C4-4FAD-B043-C168DE1B11D3}" type="slidenum">
              <a:rPr lang="en-US" smtClean="0"/>
              <a:t>‹#›</a:t>
            </a:fld>
            <a:endParaRPr lang="en-US"/>
          </a:p>
        </p:txBody>
      </p:sp>
    </p:spTree>
    <p:extLst>
      <p:ext uri="{BB962C8B-B14F-4D97-AF65-F5344CB8AC3E}">
        <p14:creationId xmlns:p14="http://schemas.microsoft.com/office/powerpoint/2010/main" val="293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23717-C5A5-442D-8488-99E451CCF7C5}" type="datetimeFigureOut">
              <a:rPr lang="en-US" smtClean="0"/>
              <a:t>6/14/2019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5E51A-25C4-4FAD-B043-C168DE1B11D3}" type="slidenum">
              <a:rPr lang="en-US" smtClean="0"/>
              <a:t>‹#›</a:t>
            </a:fld>
            <a:endParaRPr lang="en-US"/>
          </a:p>
        </p:txBody>
      </p:sp>
    </p:spTree>
    <p:extLst>
      <p:ext uri="{BB962C8B-B14F-4D97-AF65-F5344CB8AC3E}">
        <p14:creationId xmlns:p14="http://schemas.microsoft.com/office/powerpoint/2010/main" val="399711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1704"/>
            <a:ext cx="9144000" cy="2387600"/>
          </a:xfrm>
        </p:spPr>
        <p:txBody>
          <a:bodyPr>
            <a:normAutofit fontScale="90000"/>
          </a:bodyPr>
          <a:lstStyle/>
          <a:p>
            <a:br>
              <a:rPr lang="en-US" b="1" dirty="0"/>
            </a:br>
            <a:br>
              <a:rPr lang="en-US" b="1" dirty="0"/>
            </a:br>
            <a:br>
              <a:rPr lang="en-US" b="1" dirty="0"/>
            </a:br>
            <a:br>
              <a:rPr lang="en-US" b="1" dirty="0"/>
            </a:br>
            <a:r>
              <a:rPr lang="en-US" b="1" dirty="0"/>
              <a:t>Legislative Update</a:t>
            </a:r>
            <a:br>
              <a:rPr lang="en-US" b="1" dirty="0"/>
            </a:br>
            <a:r>
              <a:rPr lang="en-US" b="1" dirty="0"/>
              <a:t>2019</a:t>
            </a:r>
            <a:endParaRPr lang="en-US" dirty="0"/>
          </a:p>
        </p:txBody>
      </p:sp>
      <p:sp>
        <p:nvSpPr>
          <p:cNvPr id="3" name="Subtitle 2"/>
          <p:cNvSpPr>
            <a:spLocks noGrp="1"/>
          </p:cNvSpPr>
          <p:nvPr>
            <p:ph type="subTitle" idx="1"/>
          </p:nvPr>
        </p:nvSpPr>
        <p:spPr/>
        <p:txBody>
          <a:bodyPr>
            <a:normAutofit fontScale="92500" lnSpcReduction="20000"/>
          </a:bodyPr>
          <a:lstStyle/>
          <a:p>
            <a:pPr>
              <a:lnSpc>
                <a:spcPct val="80000"/>
              </a:lnSpc>
              <a:defRPr/>
            </a:pPr>
            <a:r>
              <a:rPr lang="en-US" dirty="0"/>
              <a:t>Frank Kerbein SPHR</a:t>
            </a:r>
          </a:p>
          <a:p>
            <a:pPr>
              <a:lnSpc>
                <a:spcPct val="80000"/>
              </a:lnSpc>
              <a:defRPr/>
            </a:pPr>
            <a:r>
              <a:rPr lang="en-US" dirty="0"/>
              <a:t> Director, Center for Human Resources</a:t>
            </a:r>
          </a:p>
          <a:p>
            <a:pPr>
              <a:lnSpc>
                <a:spcPct val="80000"/>
              </a:lnSpc>
              <a:defRPr/>
            </a:pPr>
            <a:r>
              <a:rPr lang="en-US" dirty="0"/>
              <a:t>The Business Council of New York State</a:t>
            </a:r>
          </a:p>
          <a:p>
            <a:pPr>
              <a:lnSpc>
                <a:spcPct val="80000"/>
              </a:lnSpc>
              <a:defRPr/>
            </a:pPr>
            <a:r>
              <a:rPr lang="en-US" u="sng" dirty="0">
                <a:solidFill>
                  <a:schemeClr val="tx2">
                    <a:lumMod val="60000"/>
                    <a:lumOff val="40000"/>
                  </a:schemeClr>
                </a:solidFill>
              </a:rPr>
              <a:t>frank.kerbein@bcnys.org </a:t>
            </a:r>
          </a:p>
          <a:p>
            <a:pPr>
              <a:lnSpc>
                <a:spcPct val="80000"/>
              </a:lnSpc>
              <a:defRPr/>
            </a:pPr>
            <a:r>
              <a:rPr lang="en-US" dirty="0"/>
              <a:t> 800.332.2117</a:t>
            </a:r>
          </a:p>
          <a:p>
            <a:endParaRPr lang="en-US" dirty="0"/>
          </a:p>
        </p:txBody>
      </p:sp>
    </p:spTree>
    <p:extLst>
      <p:ext uri="{BB962C8B-B14F-4D97-AF65-F5344CB8AC3E}">
        <p14:creationId xmlns:p14="http://schemas.microsoft.com/office/powerpoint/2010/main" val="387129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Long Term Market Impacts</a:t>
            </a:r>
          </a:p>
        </p:txBody>
      </p:sp>
      <p:sp>
        <p:nvSpPr>
          <p:cNvPr id="3" name="Content Placeholder 2"/>
          <p:cNvSpPr>
            <a:spLocks noGrp="1"/>
          </p:cNvSpPr>
          <p:nvPr>
            <p:ph idx="1"/>
          </p:nvPr>
        </p:nvSpPr>
        <p:spPr>
          <a:xfrm>
            <a:off x="520567" y="1806375"/>
            <a:ext cx="10515600" cy="4351338"/>
          </a:xfrm>
        </p:spPr>
        <p:txBody>
          <a:bodyPr>
            <a:normAutofit/>
          </a:bodyPr>
          <a:lstStyle/>
          <a:p>
            <a:r>
              <a:rPr lang="en-US" sz="3200" dirty="0"/>
              <a:t>Carriers not offering “Stand Alone” NYS DBL / PFL</a:t>
            </a:r>
          </a:p>
          <a:p>
            <a:pPr lvl="1"/>
            <a:r>
              <a:rPr lang="en-US" dirty="0"/>
              <a:t>Limited market for Employers without other lines</a:t>
            </a:r>
          </a:p>
          <a:p>
            <a:r>
              <a:rPr lang="en-US" sz="3200" dirty="0"/>
              <a:t>Carriers leaving NYS for NYS DBL / PFL?</a:t>
            </a:r>
          </a:p>
          <a:p>
            <a:pPr lvl="1"/>
            <a:r>
              <a:rPr lang="en-US" dirty="0"/>
              <a:t>Does NY State Fund become involved like Workers Comp?</a:t>
            </a:r>
          </a:p>
          <a:p>
            <a:pPr lvl="1"/>
            <a:r>
              <a:rPr lang="en-US" dirty="0"/>
              <a:t>Do Employers begin to share in the cost?</a:t>
            </a:r>
          </a:p>
          <a:p>
            <a:pPr lvl="1"/>
            <a:r>
              <a:rPr lang="en-US" dirty="0"/>
              <a:t>Does rate become Experience Rated like WC and NYS DBL?</a:t>
            </a:r>
          </a:p>
          <a:p>
            <a:pPr marL="0" indent="0">
              <a:buNone/>
            </a:pPr>
            <a:endParaRPr lang="en-US" sz="3200" dirty="0"/>
          </a:p>
          <a:p>
            <a:endParaRPr lang="en-US" dirty="0"/>
          </a:p>
        </p:txBody>
      </p:sp>
    </p:spTree>
    <p:extLst>
      <p:ext uri="{BB962C8B-B14F-4D97-AF65-F5344CB8AC3E}">
        <p14:creationId xmlns:p14="http://schemas.microsoft.com/office/powerpoint/2010/main" val="415746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4088" y="475170"/>
            <a:ext cx="10515600" cy="1325563"/>
          </a:xfrm>
        </p:spPr>
        <p:txBody>
          <a:bodyPr/>
          <a:lstStyle/>
          <a:p>
            <a:r>
              <a:rPr lang="en-US" b="1" u="sng" dirty="0"/>
              <a:t>Election Day “Holiday”</a:t>
            </a:r>
          </a:p>
        </p:txBody>
      </p:sp>
      <p:sp>
        <p:nvSpPr>
          <p:cNvPr id="3" name="Content Placeholder 2"/>
          <p:cNvSpPr>
            <a:spLocks noGrp="1"/>
          </p:cNvSpPr>
          <p:nvPr>
            <p:ph idx="4294967295"/>
          </p:nvPr>
        </p:nvSpPr>
        <p:spPr>
          <a:xfrm>
            <a:off x="859536" y="1800733"/>
            <a:ext cx="10515600" cy="4810125"/>
          </a:xfrm>
        </p:spPr>
        <p:txBody>
          <a:bodyPr>
            <a:noAutofit/>
          </a:bodyPr>
          <a:lstStyle/>
          <a:p>
            <a:r>
              <a:rPr lang="en-US" sz="2400" dirty="0"/>
              <a:t>Time allowed employees to vote. 1. </a:t>
            </a:r>
            <a:r>
              <a:rPr lang="en-US" sz="2400" u="sng" dirty="0"/>
              <a:t>A</a:t>
            </a:r>
            <a:r>
              <a:rPr lang="en-US" sz="2400" dirty="0"/>
              <a:t> registered voter [</a:t>
            </a:r>
            <a:r>
              <a:rPr lang="en-US" sz="2400" strike="sngStrike" dirty="0"/>
              <a:t>does not have sufficient time outside of his working hours, within</a:t>
            </a:r>
            <a:r>
              <a:rPr lang="en-US" sz="2400" dirty="0"/>
              <a:t> </a:t>
            </a:r>
            <a:r>
              <a:rPr lang="en-US" sz="2400" strike="sngStrike" dirty="0"/>
              <a:t>which to vote at any election, he</a:t>
            </a:r>
            <a:r>
              <a:rPr lang="en-US" sz="2400" dirty="0"/>
              <a:t>] may, without loss of pay for up to [</a:t>
            </a:r>
            <a:r>
              <a:rPr lang="en-US" sz="2400" strike="sngStrike" dirty="0"/>
              <a:t>two</a:t>
            </a:r>
            <a:r>
              <a:rPr lang="en-US" sz="2400" dirty="0"/>
              <a:t>] </a:t>
            </a:r>
            <a:r>
              <a:rPr lang="en-US" sz="2400" u="sng" dirty="0"/>
              <a:t>three</a:t>
            </a:r>
            <a:r>
              <a:rPr lang="en-US" sz="2400" dirty="0"/>
              <a:t> hours, take off so much working time as will, [</a:t>
            </a:r>
            <a:r>
              <a:rPr lang="en-US" sz="2400" strike="sngStrike" dirty="0"/>
              <a:t>when added to</a:t>
            </a:r>
            <a:r>
              <a:rPr lang="en-US" sz="2400" dirty="0"/>
              <a:t> </a:t>
            </a:r>
            <a:r>
              <a:rPr lang="en-US" sz="2400" strike="sngStrike" dirty="0"/>
              <a:t>his voting time outside his working hours,</a:t>
            </a:r>
            <a:r>
              <a:rPr lang="en-US" sz="2400" dirty="0"/>
              <a:t>] enable him </a:t>
            </a:r>
            <a:r>
              <a:rPr lang="en-US" sz="2400" u="sng" dirty="0"/>
              <a:t>or her</a:t>
            </a:r>
            <a:r>
              <a:rPr lang="en-US" sz="2400" dirty="0"/>
              <a:t> to vote </a:t>
            </a:r>
            <a:r>
              <a:rPr lang="en-US" sz="2400" u="sng" dirty="0"/>
              <a:t>at</a:t>
            </a:r>
            <a:r>
              <a:rPr lang="en-US" sz="2400" dirty="0"/>
              <a:t> </a:t>
            </a:r>
            <a:r>
              <a:rPr lang="en-US" sz="2400" u="sng" dirty="0"/>
              <a:t>any election</a:t>
            </a:r>
            <a:r>
              <a:rPr lang="en-US" sz="2400" dirty="0"/>
              <a:t>.</a:t>
            </a:r>
          </a:p>
          <a:p>
            <a:pPr marL="0" indent="0">
              <a:buNone/>
            </a:pPr>
            <a:endParaRPr lang="en-US" sz="2000" dirty="0"/>
          </a:p>
        </p:txBody>
      </p:sp>
    </p:spTree>
    <p:extLst>
      <p:ext uri="{BB962C8B-B14F-4D97-AF65-F5344CB8AC3E}">
        <p14:creationId xmlns:p14="http://schemas.microsoft.com/office/powerpoint/2010/main" val="148739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Election Day “Holiday”</a:t>
            </a:r>
            <a:endParaRPr lang="en-US" dirty="0"/>
          </a:p>
        </p:txBody>
      </p:sp>
      <p:sp>
        <p:nvSpPr>
          <p:cNvPr id="3" name="Content Placeholder 2"/>
          <p:cNvSpPr>
            <a:spLocks noGrp="1"/>
          </p:cNvSpPr>
          <p:nvPr>
            <p:ph idx="1"/>
          </p:nvPr>
        </p:nvSpPr>
        <p:spPr>
          <a:xfrm>
            <a:off x="399288" y="1487297"/>
            <a:ext cx="10515600" cy="4351338"/>
          </a:xfrm>
        </p:spPr>
        <p:txBody>
          <a:bodyPr/>
          <a:lstStyle/>
          <a:p>
            <a:r>
              <a:rPr lang="en-US" dirty="0"/>
              <a:t>[</a:t>
            </a:r>
            <a:r>
              <a:rPr lang="en-US" strike="sngStrike" dirty="0"/>
              <a:t>If an employee has four consecutive hours either between the</a:t>
            </a:r>
            <a:r>
              <a:rPr lang="en-US" dirty="0"/>
              <a:t> </a:t>
            </a:r>
            <a:r>
              <a:rPr lang="en-US" strike="sngStrike" dirty="0"/>
              <a:t>opening of the polls and the beginning of his working shift, or between</a:t>
            </a:r>
            <a:r>
              <a:rPr lang="en-US" dirty="0"/>
              <a:t> </a:t>
            </a:r>
            <a:r>
              <a:rPr lang="en-US" strike="sngStrike" dirty="0"/>
              <a:t>the end of his working shift and the closing of the polls, he shall be</a:t>
            </a:r>
            <a:r>
              <a:rPr lang="en-US" dirty="0"/>
              <a:t> </a:t>
            </a:r>
            <a:r>
              <a:rPr lang="en-US" strike="sngStrike" dirty="0"/>
              <a:t>deemed to have sufficient time outside his working hours within which to</a:t>
            </a:r>
            <a:r>
              <a:rPr lang="en-US" dirty="0"/>
              <a:t> </a:t>
            </a:r>
            <a:r>
              <a:rPr lang="en-US" strike="sngStrike" dirty="0"/>
              <a:t>vote. If he has less than four consecutive hours he may take off so much</a:t>
            </a:r>
            <a:r>
              <a:rPr lang="en-US" dirty="0"/>
              <a:t> </a:t>
            </a:r>
            <a:r>
              <a:rPr lang="en-US" strike="sngStrike" dirty="0"/>
              <a:t>working time as will when added to his voting time outside his working</a:t>
            </a:r>
            <a:r>
              <a:rPr lang="en-US" dirty="0"/>
              <a:t> </a:t>
            </a:r>
            <a:r>
              <a:rPr lang="en-US" strike="sngStrike" dirty="0"/>
              <a:t>hours enable him to vote, but not more than two hours of which shall be</a:t>
            </a:r>
            <a:r>
              <a:rPr lang="en-US" dirty="0"/>
              <a:t> </a:t>
            </a:r>
            <a:r>
              <a:rPr lang="en-US" strike="sngStrike" dirty="0"/>
              <a:t>without loss of pay, provided that he</a:t>
            </a:r>
            <a:r>
              <a:rPr lang="en-US" dirty="0"/>
              <a:t>] </a:t>
            </a:r>
            <a:r>
              <a:rPr lang="en-US" u="sng" dirty="0"/>
              <a:t>The employee</a:t>
            </a:r>
            <a:r>
              <a:rPr lang="en-US" dirty="0"/>
              <a:t> shall be allowed time off for voting only at the beginning or end of his </a:t>
            </a:r>
            <a:r>
              <a:rPr lang="en-US" u="sng" dirty="0"/>
              <a:t>or her</a:t>
            </a:r>
            <a:r>
              <a:rPr lang="en-US" dirty="0"/>
              <a:t> working shift, as the employer may designate, unless otherwise mutually agreed.</a:t>
            </a:r>
          </a:p>
          <a:p>
            <a:endParaRPr lang="en-US" dirty="0"/>
          </a:p>
        </p:txBody>
      </p:sp>
    </p:spTree>
    <p:extLst>
      <p:ext uri="{BB962C8B-B14F-4D97-AF65-F5344CB8AC3E}">
        <p14:creationId xmlns:p14="http://schemas.microsoft.com/office/powerpoint/2010/main" val="66795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Election Day “Holiday”</a:t>
            </a:r>
            <a:endParaRPr lang="en-US" dirty="0"/>
          </a:p>
        </p:txBody>
      </p:sp>
      <p:sp>
        <p:nvSpPr>
          <p:cNvPr id="3" name="Content Placeholder 2"/>
          <p:cNvSpPr>
            <a:spLocks noGrp="1"/>
          </p:cNvSpPr>
          <p:nvPr>
            <p:ph idx="1"/>
          </p:nvPr>
        </p:nvSpPr>
        <p:spPr>
          <a:xfrm>
            <a:off x="838200" y="1554480"/>
            <a:ext cx="10515600" cy="4622483"/>
          </a:xfrm>
        </p:spPr>
        <p:txBody>
          <a:bodyPr>
            <a:normAutofit/>
          </a:bodyPr>
          <a:lstStyle/>
          <a:p>
            <a:r>
              <a:rPr lang="en-US" dirty="0"/>
              <a:t>If the employee requires working time off to vote [</a:t>
            </a:r>
            <a:r>
              <a:rPr lang="en-US" b="1" strike="sngStrike" dirty="0"/>
              <a:t>he</a:t>
            </a:r>
            <a:r>
              <a:rPr lang="en-US" dirty="0"/>
              <a:t>] </a:t>
            </a:r>
            <a:r>
              <a:rPr lang="en-US" b="1" u="sng" dirty="0"/>
              <a:t>the employee</a:t>
            </a:r>
            <a:r>
              <a:rPr lang="en-US" dirty="0"/>
              <a:t> shall notify his </a:t>
            </a:r>
            <a:r>
              <a:rPr lang="en-US" b="1" u="sng" dirty="0"/>
              <a:t>or her</a:t>
            </a:r>
            <a:r>
              <a:rPr lang="en-US" dirty="0"/>
              <a:t> employer not [</a:t>
            </a:r>
            <a:r>
              <a:rPr lang="en-US" b="1" strike="sngStrike" dirty="0"/>
              <a:t>more than ten nor</a:t>
            </a:r>
            <a:r>
              <a:rPr lang="en-US" dirty="0"/>
              <a:t>] less than </a:t>
            </a:r>
            <a:r>
              <a:rPr lang="en-US" u="sng" dirty="0"/>
              <a:t>two working </a:t>
            </a:r>
            <a:r>
              <a:rPr lang="en-US" dirty="0"/>
              <a:t>days before the day of the election that he </a:t>
            </a:r>
            <a:r>
              <a:rPr lang="en-US" b="1" u="sng" dirty="0"/>
              <a:t>or she</a:t>
            </a:r>
            <a:r>
              <a:rPr lang="en-US" dirty="0"/>
              <a:t> requires time off to vote in accordance with the provisions of this section.</a:t>
            </a:r>
          </a:p>
          <a:p>
            <a:r>
              <a:rPr lang="en-US" dirty="0"/>
              <a:t>Not less than ten working days before every election, every employer shall post conspicuously in the place of work where it can be seen as employees come or go to their place of work, a notice setting forth the provisions of this section. Such notice shall be kept posted until the close of the polls on election day.    </a:t>
            </a:r>
          </a:p>
          <a:p>
            <a:endParaRPr lang="en-US" dirty="0"/>
          </a:p>
          <a:p>
            <a:endParaRPr lang="en-US" dirty="0"/>
          </a:p>
        </p:txBody>
      </p:sp>
    </p:spTree>
    <p:extLst>
      <p:ext uri="{BB962C8B-B14F-4D97-AF65-F5344CB8AC3E}">
        <p14:creationId xmlns:p14="http://schemas.microsoft.com/office/powerpoint/2010/main" val="37161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Legalized Adult Use Cannabis</a:t>
            </a:r>
          </a:p>
        </p:txBody>
      </p:sp>
      <p:sp>
        <p:nvSpPr>
          <p:cNvPr id="3" name="Content Placeholder 2"/>
          <p:cNvSpPr>
            <a:spLocks noGrp="1"/>
          </p:cNvSpPr>
          <p:nvPr>
            <p:ph idx="1"/>
          </p:nvPr>
        </p:nvSpPr>
        <p:spPr>
          <a:xfrm>
            <a:off x="362712" y="1469009"/>
            <a:ext cx="10515600" cy="4351338"/>
          </a:xfrm>
        </p:spPr>
        <p:txBody>
          <a:bodyPr>
            <a:normAutofit fontScale="92500" lnSpcReduction="20000"/>
          </a:bodyPr>
          <a:lstStyle/>
          <a:p>
            <a:r>
              <a:rPr lang="en-US" dirty="0"/>
              <a:t>Unless an </a:t>
            </a:r>
            <a:r>
              <a:rPr lang="en-US" u="sng" dirty="0"/>
              <a:t>employer establishes </a:t>
            </a:r>
            <a:r>
              <a:rPr lang="en-US" dirty="0"/>
              <a:t>that the lawful use of cannabis has impaired the employee's ability to perform the employee's job responsibilities, it shall be unlawful to take any adverse employment action against an employee based on conduct allowed under this chapter. </a:t>
            </a:r>
          </a:p>
          <a:p>
            <a:r>
              <a:rPr lang="en-US" dirty="0"/>
              <a:t>An employer may consider an employee's ability to perform the employee's job responsibilities to be </a:t>
            </a:r>
            <a:r>
              <a:rPr lang="en-US" u="sng" dirty="0"/>
              <a:t>impaired</a:t>
            </a:r>
            <a:r>
              <a:rPr lang="en-US" dirty="0"/>
              <a:t> </a:t>
            </a:r>
            <a:r>
              <a:rPr lang="en-US" u="sng" dirty="0"/>
              <a:t>when the employee manifests specific articulable symptoms while working that decrease or lessen the employee's performance of the duties or tasks of the employee's job position.</a:t>
            </a:r>
          </a:p>
          <a:p>
            <a:r>
              <a:rPr lang="en-US" dirty="0"/>
              <a:t>Nothing in this section shall restrict an employer's ability to prohibit or take adverse employment action for the possession or use of intoxicating substances during work hours, or require an employer to commit any act that would cause the employer to be in violation of federal law, or that would result in the loss of a federal contract or federal funding.</a:t>
            </a:r>
          </a:p>
        </p:txBody>
      </p:sp>
    </p:spTree>
    <p:extLst>
      <p:ext uri="{BB962C8B-B14F-4D97-AF65-F5344CB8AC3E}">
        <p14:creationId xmlns:p14="http://schemas.microsoft.com/office/powerpoint/2010/main" val="60305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Legalized Adult Use Cannabis</a:t>
            </a:r>
            <a:endParaRPr lang="en-US" dirty="0"/>
          </a:p>
        </p:txBody>
      </p:sp>
      <p:sp>
        <p:nvSpPr>
          <p:cNvPr id="3" name="Content Placeholder 2"/>
          <p:cNvSpPr>
            <a:spLocks noGrp="1"/>
          </p:cNvSpPr>
          <p:nvPr>
            <p:ph idx="1"/>
          </p:nvPr>
        </p:nvSpPr>
        <p:spPr>
          <a:xfrm>
            <a:off x="719328" y="1615313"/>
            <a:ext cx="10515600" cy="4351338"/>
          </a:xfrm>
        </p:spPr>
        <p:txBody>
          <a:bodyPr>
            <a:normAutofit lnSpcReduction="10000"/>
          </a:bodyPr>
          <a:lstStyle/>
          <a:p>
            <a:r>
              <a:rPr lang="en-US" dirty="0"/>
              <a:t>As used in this section, "adverse employment action" means refusing to hire or employ, barring or discharging from employment, requiring a person to retire from employment, or discriminating against in compensation or in terms, conditions, or privileges of employment.</a:t>
            </a:r>
          </a:p>
          <a:p>
            <a:endParaRPr lang="en-US" dirty="0"/>
          </a:p>
          <a:p>
            <a:r>
              <a:rPr lang="en-US" dirty="0"/>
              <a:t>Collective bargaining. 1. The executive director shall require all licensees under this article with more than twenty-five employees, including registered organizations authorized pursuant to section forty of this chapter to cultivate, process, distribute and sell adult-use cannabis products, to enter into a bona-fide collective bargaining agreement with a bona-fide labor organization.  </a:t>
            </a:r>
          </a:p>
        </p:txBody>
      </p:sp>
    </p:spTree>
    <p:extLst>
      <p:ext uri="{BB962C8B-B14F-4D97-AF65-F5344CB8AC3E}">
        <p14:creationId xmlns:p14="http://schemas.microsoft.com/office/powerpoint/2010/main" val="333680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Sexual Harassment</a:t>
            </a:r>
          </a:p>
        </p:txBody>
      </p:sp>
      <p:sp>
        <p:nvSpPr>
          <p:cNvPr id="3" name="Content Placeholder 2"/>
          <p:cNvSpPr>
            <a:spLocks noGrp="1"/>
          </p:cNvSpPr>
          <p:nvPr>
            <p:ph idx="1"/>
          </p:nvPr>
        </p:nvSpPr>
        <p:spPr>
          <a:xfrm>
            <a:off x="234696" y="1487297"/>
            <a:ext cx="10515600" cy="4351338"/>
          </a:xfrm>
        </p:spPr>
        <p:txBody>
          <a:bodyPr>
            <a:normAutofit fontScale="92500" lnSpcReduction="10000"/>
          </a:bodyPr>
          <a:lstStyle/>
          <a:p>
            <a:r>
              <a:rPr lang="en-US" b="1" u="sng" dirty="0"/>
              <a:t>For an employer, licensing agency, employment agency, or labor</a:t>
            </a:r>
            <a:r>
              <a:rPr lang="en-US" dirty="0"/>
              <a:t> </a:t>
            </a:r>
            <a:r>
              <a:rPr lang="en-US" b="1" u="sng" dirty="0"/>
              <a:t>organization to subject any individual to discriminatory harassment because of the age, race, creed, color, national origin, sexual</a:t>
            </a:r>
            <a:r>
              <a:rPr lang="en-US" dirty="0"/>
              <a:t> </a:t>
            </a:r>
            <a:r>
              <a:rPr lang="en-US" b="1" u="sng" dirty="0"/>
              <a:t>orientation, gender identity or expression, military status, sex,</a:t>
            </a:r>
            <a:r>
              <a:rPr lang="en-US" dirty="0"/>
              <a:t> </a:t>
            </a:r>
            <a:r>
              <a:rPr lang="en-US" b="1" u="sng" dirty="0"/>
              <a:t>disability, predisposing genetic characteristics, familial status,</a:t>
            </a:r>
            <a:r>
              <a:rPr lang="en-US" dirty="0"/>
              <a:t> </a:t>
            </a:r>
            <a:r>
              <a:rPr lang="en-US" b="1" u="sng" dirty="0"/>
              <a:t>marital status, domestic violence victim status of such individual, or</a:t>
            </a:r>
            <a:r>
              <a:rPr lang="en-US" dirty="0"/>
              <a:t> </a:t>
            </a:r>
            <a:r>
              <a:rPr lang="en-US" b="1" u="sng" dirty="0"/>
              <a:t>because he or she has opposed any practices forbidden under this article</a:t>
            </a:r>
            <a:r>
              <a:rPr lang="en-US" dirty="0"/>
              <a:t> </a:t>
            </a:r>
            <a:r>
              <a:rPr lang="en-US" b="1" u="sng" dirty="0"/>
              <a:t>or because he or she has filed a complaint, testified or assisted in any</a:t>
            </a:r>
            <a:r>
              <a:rPr lang="en-US" dirty="0"/>
              <a:t> </a:t>
            </a:r>
            <a:r>
              <a:rPr lang="en-US" b="1" u="sng" dirty="0"/>
              <a:t>proceeding under this article, </a:t>
            </a:r>
            <a:r>
              <a:rPr lang="en-US" b="1" u="sng" dirty="0">
                <a:solidFill>
                  <a:srgbClr val="FF0000"/>
                </a:solidFill>
              </a:rPr>
              <a:t>regardless of whether such harassment or</a:t>
            </a:r>
            <a:r>
              <a:rPr lang="en-US" dirty="0">
                <a:solidFill>
                  <a:srgbClr val="FF0000"/>
                </a:solidFill>
              </a:rPr>
              <a:t> </a:t>
            </a:r>
            <a:r>
              <a:rPr lang="en-US" b="1" u="sng" dirty="0">
                <a:solidFill>
                  <a:srgbClr val="FF0000"/>
                </a:solidFill>
              </a:rPr>
              <a:t>hostile work environment is severe or pervasive</a:t>
            </a:r>
            <a:r>
              <a:rPr lang="en-US" b="1" u="sng" dirty="0"/>
              <a:t>. Such discriminatory or</a:t>
            </a:r>
            <a:r>
              <a:rPr lang="en-US" dirty="0"/>
              <a:t> </a:t>
            </a:r>
            <a:r>
              <a:rPr lang="en-US" b="1" u="sng" dirty="0"/>
              <a:t>retaliatory harassment constitutes an unlawful discriminatory practice</a:t>
            </a:r>
            <a:r>
              <a:rPr lang="en-US" dirty="0"/>
              <a:t> </a:t>
            </a:r>
            <a:r>
              <a:rPr lang="en-US" b="1" u="sng" dirty="0"/>
              <a:t>under this subdivision unless the defendant pleads and </a:t>
            </a:r>
            <a:r>
              <a:rPr lang="en-US" b="1" u="sng" dirty="0">
                <a:solidFill>
                  <a:srgbClr val="FF0000"/>
                </a:solidFill>
              </a:rPr>
              <a:t>proves that the</a:t>
            </a:r>
            <a:r>
              <a:rPr lang="en-US" dirty="0">
                <a:solidFill>
                  <a:srgbClr val="FF0000"/>
                </a:solidFill>
              </a:rPr>
              <a:t> </a:t>
            </a:r>
            <a:r>
              <a:rPr lang="en-US" b="1" u="sng" dirty="0">
                <a:solidFill>
                  <a:srgbClr val="FF0000"/>
                </a:solidFill>
              </a:rPr>
              <a:t>harassing conduct does not rise above the level of petty slights or</a:t>
            </a:r>
            <a:r>
              <a:rPr lang="en-US" dirty="0">
                <a:solidFill>
                  <a:srgbClr val="FF0000"/>
                </a:solidFill>
              </a:rPr>
              <a:t> </a:t>
            </a:r>
            <a:r>
              <a:rPr lang="en-US" b="1" u="sng" dirty="0">
                <a:solidFill>
                  <a:srgbClr val="FF0000"/>
                </a:solidFill>
              </a:rPr>
              <a:t>trivial inconveniences</a:t>
            </a:r>
            <a:r>
              <a:rPr lang="en-US" b="1" u="sng" dirty="0"/>
              <a:t>.</a:t>
            </a:r>
            <a:endParaRPr lang="en-US" dirty="0"/>
          </a:p>
        </p:txBody>
      </p:sp>
    </p:spTree>
    <p:extLst>
      <p:ext uri="{BB962C8B-B14F-4D97-AF65-F5344CB8AC3E}">
        <p14:creationId xmlns:p14="http://schemas.microsoft.com/office/powerpoint/2010/main" val="86934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Sexual Harassment</a:t>
            </a:r>
            <a:endParaRPr lang="en-US" dirty="0"/>
          </a:p>
        </p:txBody>
      </p:sp>
      <p:sp>
        <p:nvSpPr>
          <p:cNvPr id="3" name="Content Placeholder 2"/>
          <p:cNvSpPr>
            <a:spLocks noGrp="1"/>
          </p:cNvSpPr>
          <p:nvPr>
            <p:ph idx="1"/>
          </p:nvPr>
        </p:nvSpPr>
        <p:spPr/>
        <p:txBody>
          <a:bodyPr/>
          <a:lstStyle/>
          <a:p>
            <a:r>
              <a:rPr lang="en-US" b="1" u="sng" dirty="0"/>
              <a:t>The aggrieved person's failure to complain about, or utilize any</a:t>
            </a:r>
            <a:r>
              <a:rPr lang="en-US" dirty="0"/>
              <a:t> </a:t>
            </a:r>
            <a:r>
              <a:rPr lang="en-US" b="1" u="sng" dirty="0"/>
              <a:t>particular complaint procedure to complain about discriminatory harassment or any other unlawful discriminatory practices under this</a:t>
            </a:r>
            <a:r>
              <a:rPr lang="en-US" dirty="0"/>
              <a:t> </a:t>
            </a:r>
            <a:r>
              <a:rPr lang="en-US" b="1" u="sng" dirty="0"/>
              <a:t>article is not a defense, or partial defense, to liability under this</a:t>
            </a:r>
            <a:r>
              <a:rPr lang="en-US" dirty="0"/>
              <a:t> </a:t>
            </a:r>
            <a:r>
              <a:rPr lang="en-US" b="1" u="sng" dirty="0"/>
              <a:t>article.</a:t>
            </a:r>
            <a:endParaRPr lang="en-US" dirty="0"/>
          </a:p>
        </p:txBody>
      </p:sp>
    </p:spTree>
    <p:extLst>
      <p:ext uri="{BB962C8B-B14F-4D97-AF65-F5344CB8AC3E}">
        <p14:creationId xmlns:p14="http://schemas.microsoft.com/office/powerpoint/2010/main" val="133960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Sexual Harassment</a:t>
            </a:r>
            <a:endParaRPr lang="en-US" dirty="0"/>
          </a:p>
        </p:txBody>
      </p:sp>
      <p:sp>
        <p:nvSpPr>
          <p:cNvPr id="3" name="Content Placeholder 2"/>
          <p:cNvSpPr>
            <a:spLocks noGrp="1"/>
          </p:cNvSpPr>
          <p:nvPr>
            <p:ph idx="1"/>
          </p:nvPr>
        </p:nvSpPr>
        <p:spPr>
          <a:xfrm>
            <a:off x="435864" y="1551305"/>
            <a:ext cx="10515600" cy="4351338"/>
          </a:xfrm>
        </p:spPr>
        <p:txBody>
          <a:bodyPr/>
          <a:lstStyle/>
          <a:p>
            <a:r>
              <a:rPr lang="en-US" b="1" u="sng" dirty="0"/>
              <a:t>1-f. </a:t>
            </a:r>
            <a:r>
              <a:rPr lang="en-US" b="1" u="sng" dirty="0">
                <a:solidFill>
                  <a:srgbClr val="FF0000"/>
                </a:solidFill>
              </a:rPr>
              <a:t>An employee </a:t>
            </a:r>
            <a:r>
              <a:rPr lang="en-US" b="1" u="sng" dirty="0"/>
              <a:t>or agent of an employer, licensing agency, employment</a:t>
            </a:r>
            <a:r>
              <a:rPr lang="en-US" dirty="0"/>
              <a:t> </a:t>
            </a:r>
            <a:r>
              <a:rPr lang="en-US" b="1" u="sng" dirty="0"/>
              <a:t>agency, or labor organization </a:t>
            </a:r>
            <a:r>
              <a:rPr lang="en-US" b="1" u="sng" dirty="0">
                <a:solidFill>
                  <a:srgbClr val="FF0000"/>
                </a:solidFill>
              </a:rPr>
              <a:t>is jointly and severally individually liable with their employer</a:t>
            </a:r>
            <a:r>
              <a:rPr lang="en-US" b="1" u="sng" dirty="0"/>
              <a:t>, licensing agency, employment agency, or</a:t>
            </a:r>
            <a:r>
              <a:rPr lang="en-US" dirty="0"/>
              <a:t> </a:t>
            </a:r>
            <a:r>
              <a:rPr lang="en-US" b="1" u="sng" dirty="0"/>
              <a:t>labor organization for an unlawful discriminatory practice if they</a:t>
            </a:r>
            <a:r>
              <a:rPr lang="en-US" dirty="0"/>
              <a:t> </a:t>
            </a:r>
            <a:r>
              <a:rPr lang="en-US" b="1" u="sng" dirty="0"/>
              <a:t>exercised </a:t>
            </a:r>
            <a:r>
              <a:rPr lang="en-US" b="1" u="sng" dirty="0">
                <a:solidFill>
                  <a:srgbClr val="FF0000"/>
                </a:solidFill>
              </a:rPr>
              <a:t>managerial or supervisory responsibility</a:t>
            </a:r>
            <a:r>
              <a:rPr lang="en-US" b="1" u="sng" dirty="0"/>
              <a:t> for the employer,</a:t>
            </a:r>
            <a:r>
              <a:rPr lang="en-US" dirty="0"/>
              <a:t> </a:t>
            </a:r>
            <a:r>
              <a:rPr lang="en-US" b="1" u="sng" dirty="0"/>
              <a:t>licensing agency, employment agency, or labor organization over</a:t>
            </a:r>
            <a:r>
              <a:rPr lang="en-US" dirty="0"/>
              <a:t> </a:t>
            </a:r>
            <a:r>
              <a:rPr lang="en-US" b="1" u="sng" dirty="0"/>
              <a:t>employees, agents, or independent contractors of the employer, such that</a:t>
            </a:r>
            <a:r>
              <a:rPr lang="en-US" dirty="0"/>
              <a:t> </a:t>
            </a:r>
            <a:r>
              <a:rPr lang="en-US" b="1" u="sng" dirty="0"/>
              <a:t>they had authority to direct the employee, agent, or independent</a:t>
            </a:r>
            <a:r>
              <a:rPr lang="en-US" dirty="0"/>
              <a:t> </a:t>
            </a:r>
            <a:r>
              <a:rPr lang="en-US" b="1" u="sng" dirty="0"/>
              <a:t>contractor's work activities or had the power to do more than carry out</a:t>
            </a:r>
            <a:r>
              <a:rPr lang="en-US" dirty="0"/>
              <a:t> </a:t>
            </a:r>
            <a:r>
              <a:rPr lang="en-US" b="1" u="sng" dirty="0"/>
              <a:t>personnel decisions made by others.</a:t>
            </a:r>
            <a:endParaRPr lang="en-US" dirty="0"/>
          </a:p>
        </p:txBody>
      </p:sp>
    </p:spTree>
    <p:extLst>
      <p:ext uri="{BB962C8B-B14F-4D97-AF65-F5344CB8AC3E}">
        <p14:creationId xmlns:p14="http://schemas.microsoft.com/office/powerpoint/2010/main" val="408172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Sexual Harassment - Reminder</a:t>
            </a:r>
          </a:p>
        </p:txBody>
      </p:sp>
      <p:sp>
        <p:nvSpPr>
          <p:cNvPr id="3" name="Content Placeholder 2"/>
          <p:cNvSpPr>
            <a:spLocks noGrp="1"/>
          </p:cNvSpPr>
          <p:nvPr>
            <p:ph idx="1"/>
          </p:nvPr>
        </p:nvSpPr>
        <p:spPr/>
        <p:txBody>
          <a:bodyPr/>
          <a:lstStyle/>
          <a:p>
            <a:r>
              <a:rPr lang="en-US" dirty="0"/>
              <a:t>Public Employees -  Effective immediately</a:t>
            </a:r>
          </a:p>
          <a:p>
            <a:r>
              <a:rPr lang="en-US" dirty="0"/>
              <a:t>Non-Employees – Effective immediately</a:t>
            </a:r>
          </a:p>
          <a:p>
            <a:r>
              <a:rPr lang="en-US" dirty="0"/>
              <a:t>Arbitration Clauses – Effective July 11, 2018</a:t>
            </a:r>
          </a:p>
          <a:p>
            <a:r>
              <a:rPr lang="en-US" dirty="0"/>
              <a:t>Nondisclosure Agreements – Effective July 11, 2018</a:t>
            </a:r>
          </a:p>
          <a:p>
            <a:r>
              <a:rPr lang="en-US" dirty="0"/>
              <a:t>Model Sexual Harassment Policy – Effective October 9, 2018</a:t>
            </a:r>
          </a:p>
          <a:p>
            <a:r>
              <a:rPr lang="en-US" dirty="0"/>
              <a:t>Model Sexual Harassment Training – Effective October 9, 2018</a:t>
            </a:r>
          </a:p>
          <a:p>
            <a:pPr lvl="1"/>
            <a:r>
              <a:rPr lang="en-US" dirty="0"/>
              <a:t>To be completed by October 9, 2019</a:t>
            </a:r>
          </a:p>
          <a:p>
            <a:r>
              <a:rPr lang="en-US"/>
              <a:t>State </a:t>
            </a:r>
            <a:r>
              <a:rPr lang="en-US" dirty="0"/>
              <a:t>Contractors – Effective January 1, 2019</a:t>
            </a:r>
          </a:p>
          <a:p>
            <a:endParaRPr lang="en-US" dirty="0"/>
          </a:p>
        </p:txBody>
      </p:sp>
    </p:spTree>
    <p:extLst>
      <p:ext uri="{BB962C8B-B14F-4D97-AF65-F5344CB8AC3E}">
        <p14:creationId xmlns:p14="http://schemas.microsoft.com/office/powerpoint/2010/main" val="222900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1665" y="1112107"/>
            <a:ext cx="9028670" cy="3970318"/>
          </a:xfrm>
          <a:prstGeom prst="rect">
            <a:avLst/>
          </a:prstGeom>
        </p:spPr>
        <p:txBody>
          <a:bodyPr wrap="square">
            <a:spAutoFit/>
          </a:bodyPr>
          <a:lstStyle/>
          <a:p>
            <a:r>
              <a:rPr lang="en-US" sz="2800" dirty="0"/>
              <a:t>Materials are presented as informational only and not intended to provide legal, business or tax advice.  The Business Council of New York State, Inc. does not provide legal, business or tax advice. The accuracy, completeness, adequacy or currency of the content is not warranted or guaranteed. Our presentations are not substitutes for the advices or services of an attorney. We recommend you consult a lawyer or other appropriate professional if you want legal, business or tax advice.</a:t>
            </a:r>
          </a:p>
        </p:txBody>
      </p:sp>
    </p:spTree>
    <p:extLst>
      <p:ext uri="{BB962C8B-B14F-4D97-AF65-F5344CB8AC3E}">
        <p14:creationId xmlns:p14="http://schemas.microsoft.com/office/powerpoint/2010/main" val="140930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Pregnancy Related Conditions</a:t>
            </a:r>
          </a:p>
        </p:txBody>
      </p:sp>
      <p:sp>
        <p:nvSpPr>
          <p:cNvPr id="3" name="Content Placeholder 2"/>
          <p:cNvSpPr>
            <a:spLocks noGrp="1"/>
          </p:cNvSpPr>
          <p:nvPr>
            <p:ph idx="1"/>
          </p:nvPr>
        </p:nvSpPr>
        <p:spPr>
          <a:xfrm>
            <a:off x="481584" y="1450721"/>
            <a:ext cx="10515600" cy="4351338"/>
          </a:xfrm>
        </p:spPr>
        <p:txBody>
          <a:bodyPr>
            <a:normAutofit/>
          </a:bodyPr>
          <a:lstStyle/>
          <a:p>
            <a:r>
              <a:rPr lang="en-US" dirty="0"/>
              <a:t>The term "pregnancy-related condition" means a medical condition related to pregnancy or childbirth that inhibits the exercise of a normal bodily function or is demonstrable by medically accepted clinical or laboratory diagnostic techniques</a:t>
            </a:r>
            <a:r>
              <a:rPr lang="en-US" b="1" dirty="0"/>
              <a:t>, </a:t>
            </a:r>
            <a:r>
              <a:rPr lang="en-US" b="1" u="sng" dirty="0"/>
              <a:t>including but not limited to</a:t>
            </a:r>
            <a:r>
              <a:rPr lang="en-US" u="sng" dirty="0"/>
              <a:t> </a:t>
            </a:r>
            <a:r>
              <a:rPr lang="en-US" b="1" u="sng" dirty="0"/>
              <a:t>lactation</a:t>
            </a:r>
            <a:r>
              <a:rPr lang="en-US" u="sng" dirty="0"/>
              <a:t>; </a:t>
            </a:r>
          </a:p>
          <a:p>
            <a:r>
              <a:rPr lang="en-US" dirty="0"/>
              <a:t>Pregnancy-related conditions shall be treated as temporary disabilities for the purposes of this article.     </a:t>
            </a:r>
          </a:p>
          <a:p>
            <a:endParaRPr lang="en-US" dirty="0"/>
          </a:p>
        </p:txBody>
      </p:sp>
    </p:spTree>
    <p:extLst>
      <p:ext uri="{BB962C8B-B14F-4D97-AF65-F5344CB8AC3E}">
        <p14:creationId xmlns:p14="http://schemas.microsoft.com/office/powerpoint/2010/main" val="47860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Wage Theft</a:t>
            </a:r>
          </a:p>
        </p:txBody>
      </p:sp>
      <p:sp>
        <p:nvSpPr>
          <p:cNvPr id="3" name="Content Placeholder 2"/>
          <p:cNvSpPr>
            <a:spLocks noGrp="1"/>
          </p:cNvSpPr>
          <p:nvPr>
            <p:ph idx="1"/>
          </p:nvPr>
        </p:nvSpPr>
        <p:spPr/>
        <p:txBody>
          <a:bodyPr/>
          <a:lstStyle/>
          <a:p>
            <a:r>
              <a:rPr lang="en-US" dirty="0"/>
              <a:t>Every employer who does not pay the wages of all of his or her employees and the officers and agents of any corporation, partnership, or limited liability company who knowingly permit the corporation, partnership, or limited liability company to violate this chapter by failing to pay the wages of any of its employees in accordance with the provisions thereof, shall be guilty…</a:t>
            </a:r>
          </a:p>
        </p:txBody>
      </p:sp>
    </p:spTree>
    <p:extLst>
      <p:ext uri="{BB962C8B-B14F-4D97-AF65-F5344CB8AC3E}">
        <p14:creationId xmlns:p14="http://schemas.microsoft.com/office/powerpoint/2010/main" val="99072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Wage Theft</a:t>
            </a:r>
            <a:endParaRPr lang="en-US" dirty="0"/>
          </a:p>
        </p:txBody>
      </p:sp>
      <p:sp>
        <p:nvSpPr>
          <p:cNvPr id="3" name="Content Placeholder 2"/>
          <p:cNvSpPr>
            <a:spLocks noGrp="1"/>
          </p:cNvSpPr>
          <p:nvPr>
            <p:ph idx="1"/>
          </p:nvPr>
        </p:nvSpPr>
        <p:spPr/>
        <p:txBody>
          <a:bodyPr>
            <a:normAutofit/>
          </a:bodyPr>
          <a:lstStyle/>
          <a:p>
            <a:r>
              <a:rPr lang="en-US" dirty="0"/>
              <a:t>…of a </a:t>
            </a:r>
            <a:r>
              <a:rPr lang="en-US" u="sng" dirty="0"/>
              <a:t>class A misdemeanor </a:t>
            </a:r>
            <a:r>
              <a:rPr lang="en-US" dirty="0"/>
              <a:t>for failure to pay a </a:t>
            </a:r>
            <a:r>
              <a:rPr lang="en-US" u="sng" dirty="0"/>
              <a:t>single</a:t>
            </a:r>
            <a:r>
              <a:rPr lang="en-US" dirty="0"/>
              <a:t> employee less than one thousand dollars or less than twenty-five thousand dollars to more than one employee; of a </a:t>
            </a:r>
            <a:r>
              <a:rPr lang="en-US" u="sng" dirty="0"/>
              <a:t>class E felony </a:t>
            </a:r>
            <a:r>
              <a:rPr lang="en-US" dirty="0"/>
              <a:t>for failure to pay a single employee greater than one thousand dollars or greater than twenty-five thousand dollars to more than one employee; of a </a:t>
            </a:r>
            <a:r>
              <a:rPr lang="en-US" u="sng" dirty="0"/>
              <a:t>class D felony </a:t>
            </a:r>
            <a:r>
              <a:rPr lang="en-US" dirty="0"/>
              <a:t>for failure to pay a single employee greater than three thousand dollars or one hundred thousand dollars to more than one employee; and a </a:t>
            </a:r>
            <a:r>
              <a:rPr lang="en-US" u="sng" dirty="0"/>
              <a:t>class C felony </a:t>
            </a:r>
            <a:r>
              <a:rPr lang="en-US" dirty="0"/>
              <a:t>for failure to pay a single employee greater than fifty thousand dollars or greater than five hundred thousand dollars to more than one employee. </a:t>
            </a:r>
          </a:p>
        </p:txBody>
      </p:sp>
    </p:spTree>
    <p:extLst>
      <p:ext uri="{BB962C8B-B14F-4D97-AF65-F5344CB8AC3E}">
        <p14:creationId xmlns:p14="http://schemas.microsoft.com/office/powerpoint/2010/main" val="136153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383413"/>
            <a:ext cx="10515600" cy="1325563"/>
          </a:xfrm>
        </p:spPr>
        <p:txBody>
          <a:bodyPr/>
          <a:lstStyle/>
          <a:p>
            <a:r>
              <a:rPr lang="en-US" b="1" u="sng" dirty="0"/>
              <a:t>Ensure Equal Pay</a:t>
            </a:r>
          </a:p>
        </p:txBody>
      </p:sp>
      <p:sp>
        <p:nvSpPr>
          <p:cNvPr id="3" name="Content Placeholder 2"/>
          <p:cNvSpPr>
            <a:spLocks noGrp="1"/>
          </p:cNvSpPr>
          <p:nvPr>
            <p:ph idx="1"/>
          </p:nvPr>
        </p:nvSpPr>
        <p:spPr>
          <a:xfrm>
            <a:off x="472440" y="1450721"/>
            <a:ext cx="10515600" cy="4351338"/>
          </a:xfrm>
        </p:spPr>
        <p:txBody>
          <a:bodyPr>
            <a:normAutofit/>
          </a:bodyPr>
          <a:lstStyle/>
          <a:p>
            <a:r>
              <a:rPr lang="en-US" dirty="0"/>
              <a:t>For an employer or employment agency in writing or otherwise, to rely on, </a:t>
            </a:r>
            <a:r>
              <a:rPr lang="en-US" u="sng" dirty="0"/>
              <a:t>or inquire about, the salary history information of an applicant for employment </a:t>
            </a:r>
            <a:r>
              <a:rPr lang="en-US" dirty="0"/>
              <a:t>as a factor in determining whether to offer employment to an applicant or what salary to offer an applicant. </a:t>
            </a:r>
          </a:p>
        </p:txBody>
      </p:sp>
    </p:spTree>
    <p:extLst>
      <p:ext uri="{BB962C8B-B14F-4D97-AF65-F5344CB8AC3E}">
        <p14:creationId xmlns:p14="http://schemas.microsoft.com/office/powerpoint/2010/main" val="8912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Ensure Equal Pay</a:t>
            </a:r>
            <a:endParaRPr lang="en-US" dirty="0"/>
          </a:p>
        </p:txBody>
      </p:sp>
      <p:sp>
        <p:nvSpPr>
          <p:cNvPr id="3" name="Content Placeholder 2"/>
          <p:cNvSpPr>
            <a:spLocks noGrp="1"/>
          </p:cNvSpPr>
          <p:nvPr>
            <p:ph idx="1"/>
          </p:nvPr>
        </p:nvSpPr>
        <p:spPr>
          <a:xfrm>
            <a:off x="417576" y="1444752"/>
            <a:ext cx="10515600" cy="4695635"/>
          </a:xfrm>
        </p:spPr>
        <p:txBody>
          <a:bodyPr>
            <a:normAutofit fontScale="55000" lnSpcReduction="20000"/>
          </a:bodyPr>
          <a:lstStyle/>
          <a:p>
            <a:pPr marL="0" indent="0">
              <a:buNone/>
            </a:pPr>
            <a:r>
              <a:rPr lang="en-US" dirty="0"/>
              <a:t> </a:t>
            </a:r>
            <a:r>
              <a:rPr lang="en-US" sz="3200" dirty="0"/>
              <a:t>Differential in rate of pay because of </a:t>
            </a:r>
            <a:r>
              <a:rPr lang="en-US" sz="3200" b="1" u="sng" dirty="0"/>
              <a:t>protected class status</a:t>
            </a:r>
            <a:r>
              <a:rPr lang="en-US" sz="3200" dirty="0"/>
              <a:t> prohibited. </a:t>
            </a:r>
          </a:p>
          <a:p>
            <a:pPr marL="0" indent="0">
              <a:buNone/>
            </a:pPr>
            <a:r>
              <a:rPr lang="en-US" sz="3200" dirty="0"/>
              <a:t>No employee </a:t>
            </a:r>
            <a:r>
              <a:rPr lang="en-US" sz="3200" b="1" u="sng" dirty="0"/>
              <a:t>who is a member of a protected class</a:t>
            </a:r>
            <a:r>
              <a:rPr lang="en-US" sz="3200" dirty="0"/>
              <a:t> shall be paid a wage at a rate less than the rate at which an employee </a:t>
            </a:r>
            <a:r>
              <a:rPr lang="en-US" sz="3200" b="1" u="sng" dirty="0">
                <a:solidFill>
                  <a:srgbClr val="FF0000"/>
                </a:solidFill>
              </a:rPr>
              <a:t>substantially similar work, </a:t>
            </a:r>
            <a:r>
              <a:rPr lang="en-US" sz="3200" b="1" u="sng" dirty="0"/>
              <a:t>when</a:t>
            </a:r>
            <a:r>
              <a:rPr lang="en-US" sz="3200" dirty="0"/>
              <a:t> </a:t>
            </a:r>
            <a:r>
              <a:rPr lang="en-US" sz="3200" b="1" u="sng" dirty="0"/>
              <a:t>viewed as a composite of skill, effort, and responsibility, and</a:t>
            </a:r>
            <a:r>
              <a:rPr lang="en-US" sz="3200" dirty="0"/>
              <a:t> </a:t>
            </a:r>
            <a:r>
              <a:rPr lang="en-US" sz="3200" b="1" u="sng" dirty="0"/>
              <a:t>performed under similar working conditions</a:t>
            </a:r>
            <a:r>
              <a:rPr lang="en-US" sz="3200" dirty="0"/>
              <a:t>, except where payment is made pursuant to a differential based on:</a:t>
            </a:r>
          </a:p>
          <a:p>
            <a:pPr marL="0" indent="0">
              <a:buNone/>
            </a:pPr>
            <a:r>
              <a:rPr lang="en-US" sz="3200" dirty="0"/>
              <a:t>    a. a seniority system;</a:t>
            </a:r>
          </a:p>
          <a:p>
            <a:pPr marL="0" indent="0">
              <a:buNone/>
            </a:pPr>
            <a:r>
              <a:rPr lang="en-US" sz="3200" dirty="0"/>
              <a:t>    b. a merit system;</a:t>
            </a:r>
          </a:p>
          <a:p>
            <a:pPr marL="0" indent="0">
              <a:buNone/>
            </a:pPr>
            <a:r>
              <a:rPr lang="en-US" sz="3200" dirty="0"/>
              <a:t>    c. a system which measures earnings by quantity or quality of production; or</a:t>
            </a:r>
          </a:p>
          <a:p>
            <a:pPr marL="0" indent="0">
              <a:buNone/>
            </a:pPr>
            <a:r>
              <a:rPr lang="en-US" sz="3200" dirty="0"/>
              <a:t>    d. a bona fide factor other than </a:t>
            </a:r>
            <a:r>
              <a:rPr lang="en-US" sz="3200" b="1" u="sng" dirty="0"/>
              <a:t>the protected class status</a:t>
            </a:r>
            <a:r>
              <a:rPr lang="en-US" sz="3200" dirty="0"/>
              <a:t>, such as education, training, or experience. Such factor: (</a:t>
            </a:r>
            <a:r>
              <a:rPr lang="en-US" sz="3200" dirty="0" err="1"/>
              <a:t>i</a:t>
            </a:r>
            <a:r>
              <a:rPr lang="en-US" sz="3200" dirty="0"/>
              <a:t>) shall not be based upon a differential in compensation </a:t>
            </a:r>
            <a:r>
              <a:rPr lang="en-US" sz="3200" b="1" u="sng" dirty="0"/>
              <a:t>that was originally derived from a protected class status</a:t>
            </a:r>
            <a:r>
              <a:rPr lang="en-US" sz="3200" dirty="0"/>
              <a:t> and (ii) shall be job-related with respect to the position in question and shall be consistent with business necessity. Such exception under this paragraph shall not apply when the employee demonstrates </a:t>
            </a:r>
          </a:p>
          <a:p>
            <a:pPr marL="0" indent="0">
              <a:buNone/>
            </a:pPr>
            <a:r>
              <a:rPr lang="en-US" sz="3200" dirty="0"/>
              <a:t>(A) that an employer uses a particular employment practice that causes a disparate impact on the basis of  </a:t>
            </a:r>
            <a:r>
              <a:rPr lang="en-US" sz="3200" b="1" u="sng" dirty="0"/>
              <a:t>protected class status</a:t>
            </a:r>
            <a:r>
              <a:rPr lang="en-US" sz="3200" dirty="0"/>
              <a:t>, </a:t>
            </a:r>
          </a:p>
          <a:p>
            <a:pPr marL="0" indent="0">
              <a:buNone/>
            </a:pPr>
            <a:r>
              <a:rPr lang="en-US" sz="3200" dirty="0"/>
              <a:t>(B) that an alternative employment practice exists that would serve the same business purpose and not produce such differential, and (C) that the employer has refused to adopt such alternative practice.</a:t>
            </a:r>
          </a:p>
          <a:p>
            <a:endParaRPr lang="en-US" dirty="0"/>
          </a:p>
        </p:txBody>
      </p:sp>
    </p:spTree>
    <p:extLst>
      <p:ext uri="{BB962C8B-B14F-4D97-AF65-F5344CB8AC3E}">
        <p14:creationId xmlns:p14="http://schemas.microsoft.com/office/powerpoint/2010/main" val="260932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0" indent="0"/>
            <a:r>
              <a:rPr lang="en-US" b="1" u="sng" dirty="0"/>
              <a:t>Other Legislation</a:t>
            </a:r>
          </a:p>
        </p:txBody>
      </p:sp>
      <p:sp>
        <p:nvSpPr>
          <p:cNvPr id="10" name="Content Placeholder 9"/>
          <p:cNvSpPr>
            <a:spLocks noGrp="1"/>
          </p:cNvSpPr>
          <p:nvPr>
            <p:ph sz="half" idx="1"/>
          </p:nvPr>
        </p:nvSpPr>
        <p:spPr/>
        <p:txBody>
          <a:bodyPr/>
          <a:lstStyle/>
          <a:p>
            <a:r>
              <a:rPr lang="en-US" dirty="0"/>
              <a:t>Predictive Scheduling</a:t>
            </a:r>
          </a:p>
          <a:p>
            <a:r>
              <a:rPr lang="en-US" dirty="0"/>
              <a:t>Credit Checks</a:t>
            </a:r>
          </a:p>
          <a:p>
            <a:r>
              <a:rPr lang="en-US" dirty="0"/>
              <a:t>Ban the Box</a:t>
            </a:r>
          </a:p>
          <a:p>
            <a:r>
              <a:rPr lang="en-US" dirty="0"/>
              <a:t>Method of Payment of Wages</a:t>
            </a:r>
          </a:p>
          <a:p>
            <a:r>
              <a:rPr lang="en-US" dirty="0"/>
              <a:t>Tipped Wage</a:t>
            </a:r>
          </a:p>
          <a:p>
            <a:r>
              <a:rPr lang="en-US" dirty="0"/>
              <a:t>Comparable Worth</a:t>
            </a:r>
          </a:p>
        </p:txBody>
      </p:sp>
      <p:sp>
        <p:nvSpPr>
          <p:cNvPr id="11" name="Content Placeholder 10"/>
          <p:cNvSpPr>
            <a:spLocks noGrp="1"/>
          </p:cNvSpPr>
          <p:nvPr>
            <p:ph sz="half" idx="2"/>
          </p:nvPr>
        </p:nvSpPr>
        <p:spPr/>
        <p:txBody>
          <a:bodyPr/>
          <a:lstStyle/>
          <a:p>
            <a:r>
              <a:rPr lang="en-US" dirty="0"/>
              <a:t>EMPIRE Act</a:t>
            </a:r>
          </a:p>
          <a:p>
            <a:r>
              <a:rPr lang="en-US" dirty="0"/>
              <a:t>SWEAT Act</a:t>
            </a:r>
          </a:p>
          <a:p>
            <a:r>
              <a:rPr lang="en-US" dirty="0"/>
              <a:t>Non-Compete Agreements</a:t>
            </a:r>
          </a:p>
          <a:p>
            <a:r>
              <a:rPr lang="en-US" dirty="0"/>
              <a:t>Workers’ Compensation/Opioids</a:t>
            </a:r>
          </a:p>
          <a:p>
            <a:r>
              <a:rPr lang="en-US" dirty="0"/>
              <a:t>Prevailing Wage/Subsidized Jobs</a:t>
            </a:r>
          </a:p>
          <a:p>
            <a:r>
              <a:rPr lang="en-US" dirty="0"/>
              <a:t>UI for Strikers</a:t>
            </a:r>
          </a:p>
          <a:p>
            <a:endParaRPr lang="en-US" dirty="0"/>
          </a:p>
          <a:p>
            <a:endParaRPr lang="en-US" dirty="0"/>
          </a:p>
        </p:txBody>
      </p:sp>
    </p:spTree>
    <p:extLst>
      <p:ext uri="{BB962C8B-B14F-4D97-AF65-F5344CB8AC3E}">
        <p14:creationId xmlns:p14="http://schemas.microsoft.com/office/powerpoint/2010/main" val="294110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lnSpc>
                <a:spcPct val="80000"/>
              </a:lnSpc>
              <a:buNone/>
              <a:defRPr/>
            </a:pPr>
            <a:r>
              <a:rPr lang="en-US" dirty="0"/>
              <a:t>Frank Kerbein SPHR</a:t>
            </a:r>
          </a:p>
          <a:p>
            <a:pPr marL="0" indent="0" algn="ctr">
              <a:lnSpc>
                <a:spcPct val="80000"/>
              </a:lnSpc>
              <a:buNone/>
              <a:defRPr/>
            </a:pPr>
            <a:r>
              <a:rPr lang="en-US" dirty="0"/>
              <a:t> Director, Center for Human Resources</a:t>
            </a:r>
          </a:p>
          <a:p>
            <a:pPr marL="0" indent="0" algn="ctr">
              <a:lnSpc>
                <a:spcPct val="80000"/>
              </a:lnSpc>
              <a:buNone/>
              <a:defRPr/>
            </a:pPr>
            <a:r>
              <a:rPr lang="en-US" dirty="0"/>
              <a:t>The Business Council of New York State</a:t>
            </a:r>
          </a:p>
          <a:p>
            <a:pPr marL="0" indent="0" algn="ctr">
              <a:lnSpc>
                <a:spcPct val="80000"/>
              </a:lnSpc>
              <a:buNone/>
              <a:defRPr/>
            </a:pPr>
            <a:r>
              <a:rPr lang="en-US" u="sng" dirty="0">
                <a:solidFill>
                  <a:schemeClr val="tx2">
                    <a:lumMod val="60000"/>
                    <a:lumOff val="40000"/>
                  </a:schemeClr>
                </a:solidFill>
              </a:rPr>
              <a:t>frank.kerbein@bcnys.org </a:t>
            </a:r>
          </a:p>
          <a:p>
            <a:pPr marL="0" indent="0" algn="ctr">
              <a:lnSpc>
                <a:spcPct val="80000"/>
              </a:lnSpc>
              <a:buNone/>
              <a:defRPr/>
            </a:pPr>
            <a:r>
              <a:rPr lang="en-US" dirty="0"/>
              <a:t> 800.332.2117</a:t>
            </a:r>
          </a:p>
          <a:p>
            <a:endParaRPr lang="en-US" dirty="0"/>
          </a:p>
        </p:txBody>
      </p:sp>
    </p:spTree>
    <p:extLst>
      <p:ext uri="{BB962C8B-B14F-4D97-AF65-F5344CB8AC3E}">
        <p14:creationId xmlns:p14="http://schemas.microsoft.com/office/powerpoint/2010/main" val="351840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a:t>2018 Elections – One Party Rule</a:t>
            </a:r>
          </a:p>
        </p:txBody>
      </p:sp>
      <p:sp>
        <p:nvSpPr>
          <p:cNvPr id="6" name="Text Placeholder 5"/>
          <p:cNvSpPr>
            <a:spLocks noGrp="1"/>
          </p:cNvSpPr>
          <p:nvPr>
            <p:ph sz="half" idx="1"/>
          </p:nvPr>
        </p:nvSpPr>
        <p:spPr/>
        <p:txBody>
          <a:bodyPr>
            <a:normAutofit/>
          </a:bodyPr>
          <a:lstStyle/>
          <a:p>
            <a:pPr marL="0" indent="0" fontAlgn="t">
              <a:buClr>
                <a:schemeClr val="accent1">
                  <a:lumMod val="75000"/>
                </a:schemeClr>
              </a:buClr>
              <a:buSzPct val="200000"/>
              <a:buNone/>
            </a:pPr>
            <a:r>
              <a:rPr lang="en-US" sz="2800" u="sng" dirty="0"/>
              <a:t>NYS Assembly</a:t>
            </a:r>
            <a:endParaRPr lang="en-US" u="sng" dirty="0"/>
          </a:p>
          <a:p>
            <a:pPr marL="0" indent="0" fontAlgn="t">
              <a:buSzPct val="200000"/>
              <a:buNone/>
            </a:pPr>
            <a:r>
              <a:rPr lang="en-US" sz="2800" dirty="0"/>
              <a:t>106 - Democrat (Carl Heastie-Bronx)</a:t>
            </a:r>
          </a:p>
          <a:p>
            <a:pPr marL="0" indent="0" fontAlgn="t">
              <a:buSzPct val="200000"/>
              <a:buNone/>
            </a:pPr>
            <a:r>
              <a:rPr lang="en-US" dirty="0"/>
              <a:t>43 - Republican (Brian  Kolb-Ontario)</a:t>
            </a:r>
          </a:p>
          <a:p>
            <a:pPr marL="0" indent="0" fontAlgn="t">
              <a:buSzPct val="200000"/>
              <a:buNone/>
            </a:pPr>
            <a:r>
              <a:rPr lang="en-US" sz="2800" dirty="0"/>
              <a:t>1 - Independent</a:t>
            </a:r>
          </a:p>
          <a:p>
            <a:pPr marL="0" indent="0" fontAlgn="t">
              <a:buSzPct val="200000"/>
              <a:buNone/>
            </a:pPr>
            <a:endParaRPr lang="en-US" dirty="0"/>
          </a:p>
          <a:p>
            <a:pPr marL="0" indent="0" fontAlgn="t">
              <a:buSzPct val="200000"/>
              <a:buNone/>
            </a:pPr>
            <a:r>
              <a:rPr lang="en-US" u="sng" dirty="0"/>
              <a:t>Attorney General</a:t>
            </a:r>
          </a:p>
          <a:p>
            <a:pPr marL="0" indent="0" fontAlgn="t">
              <a:buSzPct val="200000"/>
              <a:buNone/>
            </a:pPr>
            <a:r>
              <a:rPr lang="en-US" dirty="0"/>
              <a:t>Letitia James</a:t>
            </a:r>
          </a:p>
          <a:p>
            <a:pPr marL="0" indent="0" fontAlgn="t">
              <a:buSzPct val="200000"/>
              <a:buNone/>
            </a:pPr>
            <a:endParaRPr lang="en-US" sz="2800" dirty="0"/>
          </a:p>
          <a:p>
            <a:pPr fontAlgn="t">
              <a:buClr>
                <a:schemeClr val="bg1">
                  <a:lumMod val="85000"/>
                </a:schemeClr>
              </a:buClr>
              <a:buSzPct val="200000"/>
            </a:pPr>
            <a:endParaRPr lang="en-US" sz="2800" dirty="0"/>
          </a:p>
          <a:p>
            <a:endParaRPr lang="en-US" dirty="0"/>
          </a:p>
        </p:txBody>
      </p:sp>
      <p:sp>
        <p:nvSpPr>
          <p:cNvPr id="3" name="Content Placeholder 2"/>
          <p:cNvSpPr>
            <a:spLocks noGrp="1"/>
          </p:cNvSpPr>
          <p:nvPr>
            <p:ph sz="half" idx="2"/>
          </p:nvPr>
        </p:nvSpPr>
        <p:spPr>
          <a:xfrm>
            <a:off x="5632704" y="1825625"/>
            <a:ext cx="6254496" cy="4351338"/>
          </a:xfrm>
        </p:spPr>
        <p:txBody>
          <a:bodyPr>
            <a:normAutofit/>
          </a:bodyPr>
          <a:lstStyle/>
          <a:p>
            <a:pPr marL="0" indent="0" fontAlgn="t">
              <a:buSzPct val="200000"/>
              <a:buNone/>
            </a:pPr>
            <a:r>
              <a:rPr lang="en-US" u="sng" dirty="0"/>
              <a:t>NYS Senate</a:t>
            </a:r>
          </a:p>
          <a:p>
            <a:pPr marL="0" indent="0" fontAlgn="t">
              <a:buClr>
                <a:schemeClr val="accent1">
                  <a:lumMod val="75000"/>
                </a:schemeClr>
              </a:buClr>
              <a:buSzPct val="200000"/>
              <a:buNone/>
            </a:pPr>
            <a:r>
              <a:rPr lang="en-US" dirty="0"/>
              <a:t>40 - Democrat (Andrea Stewart-Cousins – Yonkers)</a:t>
            </a:r>
          </a:p>
          <a:p>
            <a:pPr marL="0" indent="0" fontAlgn="t">
              <a:buClr>
                <a:srgbClr val="FF0000"/>
              </a:buClr>
              <a:buSzPct val="200000"/>
              <a:buNone/>
            </a:pPr>
            <a:r>
              <a:rPr lang="en-US" dirty="0"/>
              <a:t>23 - Republican (John Flanagan – Northport)</a:t>
            </a:r>
          </a:p>
          <a:p>
            <a:pPr marL="0" indent="0">
              <a:buNone/>
            </a:pPr>
            <a:endParaRPr lang="en-US" dirty="0"/>
          </a:p>
          <a:p>
            <a:pPr marL="0" indent="0">
              <a:buNone/>
            </a:pPr>
            <a:r>
              <a:rPr lang="en-US" dirty="0"/>
              <a:t>11,833 (4,353 Senate + 6,481 </a:t>
            </a:r>
            <a:r>
              <a:rPr lang="en-US" dirty="0" err="1"/>
              <a:t>Assem</a:t>
            </a:r>
            <a:r>
              <a:rPr lang="en-US" dirty="0"/>
              <a:t>) 213</a:t>
            </a:r>
          </a:p>
          <a:p>
            <a:pPr marL="0" indent="0">
              <a:buNone/>
            </a:pPr>
            <a:r>
              <a:rPr lang="en-US" dirty="0"/>
              <a:t>3,052 (Congress) 535</a:t>
            </a:r>
          </a:p>
        </p:txBody>
      </p:sp>
    </p:spTree>
    <p:extLst>
      <p:ext uri="{BB962C8B-B14F-4D97-AF65-F5344CB8AC3E}">
        <p14:creationId xmlns:p14="http://schemas.microsoft.com/office/powerpoint/2010/main" val="385234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a:t>Priorities in Albany</a:t>
            </a:r>
          </a:p>
        </p:txBody>
      </p:sp>
      <p:sp>
        <p:nvSpPr>
          <p:cNvPr id="5" name="Content Placeholder 4"/>
          <p:cNvSpPr>
            <a:spLocks noGrp="1"/>
          </p:cNvSpPr>
          <p:nvPr>
            <p:ph sz="half" idx="1"/>
          </p:nvPr>
        </p:nvSpPr>
        <p:spPr/>
        <p:txBody>
          <a:bodyPr/>
          <a:lstStyle/>
          <a:p>
            <a:pPr marL="0" indent="0">
              <a:buNone/>
            </a:pPr>
            <a:r>
              <a:rPr lang="en-US" b="1" u="sng" dirty="0"/>
              <a:t>Passed</a:t>
            </a:r>
          </a:p>
          <a:p>
            <a:r>
              <a:rPr lang="en-US" dirty="0"/>
              <a:t>GENDA</a:t>
            </a:r>
          </a:p>
          <a:p>
            <a:r>
              <a:rPr lang="en-US" dirty="0"/>
              <a:t>Reproductive Health Act</a:t>
            </a:r>
          </a:p>
          <a:p>
            <a:r>
              <a:rPr lang="en-US" dirty="0"/>
              <a:t>Child Victims Act </a:t>
            </a:r>
          </a:p>
          <a:p>
            <a:r>
              <a:rPr lang="en-US" dirty="0"/>
              <a:t>“Red Flag "gun control measures</a:t>
            </a:r>
          </a:p>
          <a:p>
            <a:r>
              <a:rPr lang="en-US" dirty="0"/>
              <a:t>DREAM Act</a:t>
            </a:r>
          </a:p>
          <a:p>
            <a:r>
              <a:rPr lang="en-US" dirty="0"/>
              <a:t>Election Reforms</a:t>
            </a:r>
          </a:p>
          <a:p>
            <a:endParaRPr lang="en-US" dirty="0"/>
          </a:p>
        </p:txBody>
      </p:sp>
    </p:spTree>
    <p:extLst>
      <p:ext uri="{BB962C8B-B14F-4D97-AF65-F5344CB8AC3E}">
        <p14:creationId xmlns:p14="http://schemas.microsoft.com/office/powerpoint/2010/main" val="189693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55981"/>
            <a:ext cx="10515600" cy="1325563"/>
          </a:xfrm>
        </p:spPr>
        <p:txBody>
          <a:bodyPr/>
          <a:lstStyle/>
          <a:p>
            <a:r>
              <a:rPr lang="en-US" b="1" u="sng" dirty="0"/>
              <a:t>What’s Happening…</a:t>
            </a:r>
          </a:p>
        </p:txBody>
      </p:sp>
      <p:sp>
        <p:nvSpPr>
          <p:cNvPr id="6" name="Content Placeholder 5"/>
          <p:cNvSpPr>
            <a:spLocks noGrp="1"/>
          </p:cNvSpPr>
          <p:nvPr>
            <p:ph idx="1"/>
          </p:nvPr>
        </p:nvSpPr>
        <p:spPr/>
        <p:txBody>
          <a:bodyPr/>
          <a:lstStyle/>
          <a:p>
            <a:r>
              <a:rPr lang="en-US" dirty="0"/>
              <a:t>Paid Family Leave</a:t>
            </a:r>
          </a:p>
          <a:p>
            <a:r>
              <a:rPr lang="en-US" dirty="0"/>
              <a:t>Election Reforms</a:t>
            </a:r>
          </a:p>
          <a:p>
            <a:r>
              <a:rPr lang="en-US" dirty="0"/>
              <a:t>Legalized Adult Use Cannabis</a:t>
            </a:r>
          </a:p>
          <a:p>
            <a:r>
              <a:rPr lang="en-US" dirty="0"/>
              <a:t>Sexual Harassment</a:t>
            </a:r>
          </a:p>
          <a:p>
            <a:r>
              <a:rPr lang="en-US" dirty="0"/>
              <a:t>Wage Theft/Pay Equity</a:t>
            </a:r>
          </a:p>
          <a:p>
            <a:r>
              <a:rPr lang="en-US" dirty="0"/>
              <a:t>Predictive Scheduling</a:t>
            </a:r>
          </a:p>
          <a:p>
            <a:r>
              <a:rPr lang="en-US" dirty="0"/>
              <a:t>Miscellaneous</a:t>
            </a:r>
          </a:p>
          <a:p>
            <a:endParaRPr lang="en-US" dirty="0"/>
          </a:p>
        </p:txBody>
      </p:sp>
      <p:sp>
        <p:nvSpPr>
          <p:cNvPr id="2" name="Content Placeholder 1"/>
          <p:cNvSpPr>
            <a:spLocks noGrp="1"/>
          </p:cNvSpPr>
          <p:nvPr>
            <p:ph sz="half" idx="4294967295"/>
          </p:nvPr>
        </p:nvSpPr>
        <p:spPr>
          <a:xfrm>
            <a:off x="7010400" y="1825625"/>
            <a:ext cx="5181600" cy="4351338"/>
          </a:xfrm>
        </p:spPr>
        <p:txBody>
          <a:bodyPr/>
          <a:lstStyle/>
          <a:p>
            <a:endParaRPr lang="en-US" dirty="0"/>
          </a:p>
          <a:p>
            <a:endParaRPr lang="en-US" dirty="0"/>
          </a:p>
        </p:txBody>
      </p:sp>
    </p:spTree>
    <p:extLst>
      <p:ext uri="{BB962C8B-B14F-4D97-AF65-F5344CB8AC3E}">
        <p14:creationId xmlns:p14="http://schemas.microsoft.com/office/powerpoint/2010/main" val="218423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Paid Family Leave - Update</a:t>
            </a:r>
          </a:p>
        </p:txBody>
      </p:sp>
      <p:sp>
        <p:nvSpPr>
          <p:cNvPr id="3" name="Content Placeholder 2"/>
          <p:cNvSpPr>
            <a:spLocks noGrp="1"/>
          </p:cNvSpPr>
          <p:nvPr>
            <p:ph idx="1"/>
          </p:nvPr>
        </p:nvSpPr>
        <p:spPr>
          <a:xfrm>
            <a:off x="797010" y="1537300"/>
            <a:ext cx="10515600" cy="4351338"/>
          </a:xfrm>
        </p:spPr>
        <p:txBody>
          <a:bodyPr>
            <a:normAutofit lnSpcReduction="10000"/>
          </a:bodyPr>
          <a:lstStyle/>
          <a:p>
            <a:pPr lvl="1"/>
            <a:r>
              <a:rPr lang="en-US" dirty="0"/>
              <a:t>January 1, 2018; up to </a:t>
            </a:r>
            <a:r>
              <a:rPr lang="en-US" u="sng" dirty="0"/>
              <a:t>8 weeks </a:t>
            </a:r>
            <a:r>
              <a:rPr lang="en-US" dirty="0"/>
              <a:t>of leave at </a:t>
            </a:r>
            <a:r>
              <a:rPr lang="en-US" u="sng" dirty="0"/>
              <a:t>50% of the employees average weekly wage </a:t>
            </a:r>
            <a:r>
              <a:rPr lang="en-US" dirty="0"/>
              <a:t>to a maximum of 50% of the state’s average weekly wage;</a:t>
            </a:r>
          </a:p>
          <a:p>
            <a:pPr lvl="1"/>
            <a:endParaRPr lang="en-US" dirty="0"/>
          </a:p>
          <a:p>
            <a:pPr lvl="1"/>
            <a:r>
              <a:rPr lang="en-US" dirty="0"/>
              <a:t>January 1, 2019; up to </a:t>
            </a:r>
            <a:r>
              <a:rPr lang="en-US" u="sng" dirty="0"/>
              <a:t>10 weeks </a:t>
            </a:r>
            <a:r>
              <a:rPr lang="en-US" dirty="0"/>
              <a:t>of leave at </a:t>
            </a:r>
            <a:r>
              <a:rPr lang="en-US" u="sng" dirty="0"/>
              <a:t>55% of the employees average weekly wage</a:t>
            </a:r>
            <a:r>
              <a:rPr lang="en-US" dirty="0"/>
              <a:t> to a maximum of 55% of the state’s average weekly wage;</a:t>
            </a:r>
          </a:p>
          <a:p>
            <a:pPr lvl="1"/>
            <a:endParaRPr lang="en-US" dirty="0"/>
          </a:p>
          <a:p>
            <a:pPr lvl="1"/>
            <a:r>
              <a:rPr lang="en-US" dirty="0"/>
              <a:t>January 1, 2020; up to </a:t>
            </a:r>
            <a:r>
              <a:rPr lang="en-US" u="sng" dirty="0"/>
              <a:t>10 weeks </a:t>
            </a:r>
            <a:r>
              <a:rPr lang="en-US" dirty="0"/>
              <a:t>of leave at </a:t>
            </a:r>
            <a:r>
              <a:rPr lang="en-US" u="sng" dirty="0"/>
              <a:t>60% of the employees average weekly wage</a:t>
            </a:r>
            <a:r>
              <a:rPr lang="en-US" dirty="0"/>
              <a:t> to a maximum of 60% of the state’s average weekly wage;</a:t>
            </a:r>
          </a:p>
          <a:p>
            <a:pPr lvl="1"/>
            <a:endParaRPr lang="en-US" dirty="0"/>
          </a:p>
          <a:p>
            <a:pPr lvl="1"/>
            <a:r>
              <a:rPr lang="en-US" dirty="0"/>
              <a:t>January 1, 2021 and thereafter; up to </a:t>
            </a:r>
            <a:r>
              <a:rPr lang="en-US" u="sng" dirty="0"/>
              <a:t>12 weeks </a:t>
            </a:r>
            <a:r>
              <a:rPr lang="en-US" dirty="0"/>
              <a:t>of leave at </a:t>
            </a:r>
            <a:r>
              <a:rPr lang="en-US" u="sng" dirty="0"/>
              <a:t>67% of the employees average weekly wage </a:t>
            </a:r>
            <a:r>
              <a:rPr lang="en-US" dirty="0"/>
              <a:t>to a maximum of 67% of the state’s average weekly wage.</a:t>
            </a:r>
          </a:p>
          <a:p>
            <a:endParaRPr lang="en-US" dirty="0"/>
          </a:p>
        </p:txBody>
      </p:sp>
      <p:sp>
        <p:nvSpPr>
          <p:cNvPr id="4" name="Right Arrow 3"/>
          <p:cNvSpPr/>
          <p:nvPr/>
        </p:nvSpPr>
        <p:spPr>
          <a:xfrm>
            <a:off x="411999" y="2631856"/>
            <a:ext cx="770021" cy="462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94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2019 Employee Benefits/Contribution</a:t>
            </a:r>
          </a:p>
        </p:txBody>
      </p:sp>
      <p:sp>
        <p:nvSpPr>
          <p:cNvPr id="3" name="Content Placeholder 2"/>
          <p:cNvSpPr>
            <a:spLocks noGrp="1"/>
          </p:cNvSpPr>
          <p:nvPr>
            <p:ph idx="1"/>
          </p:nvPr>
        </p:nvSpPr>
        <p:spPr>
          <a:xfrm>
            <a:off x="319399" y="1541199"/>
            <a:ext cx="10515600" cy="4351338"/>
          </a:xfrm>
        </p:spPr>
        <p:txBody>
          <a:bodyPr>
            <a:normAutofit/>
          </a:bodyPr>
          <a:lstStyle/>
          <a:p>
            <a:r>
              <a:rPr lang="en-US" sz="3200" dirty="0"/>
              <a:t>Bereavement/Siblings/Domestic-Sexual Abuse</a:t>
            </a:r>
          </a:p>
          <a:p>
            <a:r>
              <a:rPr lang="en-US" sz="3200" dirty="0"/>
              <a:t>State’s Average Weekly Wage (AWW) for 2019 = </a:t>
            </a:r>
            <a:r>
              <a:rPr lang="en-US" sz="3200" b="1" u="sng" dirty="0"/>
              <a:t>$1,357.11 </a:t>
            </a:r>
          </a:p>
          <a:p>
            <a:r>
              <a:rPr lang="en-US" sz="3200" dirty="0"/>
              <a:t>55% of an employee’s AWW to a maximum of 55% of the state’s AWW = </a:t>
            </a:r>
            <a:r>
              <a:rPr lang="en-US" sz="3200" b="1" u="sng" dirty="0"/>
              <a:t>$746.41 </a:t>
            </a:r>
            <a:r>
              <a:rPr lang="en-US" sz="3200" dirty="0"/>
              <a:t>maximum weekly benefit.</a:t>
            </a:r>
          </a:p>
          <a:p>
            <a:r>
              <a:rPr lang="en-US" sz="3200" dirty="0"/>
              <a:t>The 2019 employee contribution rate = </a:t>
            </a:r>
            <a:r>
              <a:rPr lang="en-US" sz="3200" b="1" u="sng" dirty="0"/>
              <a:t>0.153%</a:t>
            </a:r>
            <a:r>
              <a:rPr lang="en-US" sz="3200" dirty="0"/>
              <a:t> </a:t>
            </a:r>
          </a:p>
          <a:p>
            <a:r>
              <a:rPr lang="en-US" sz="3200" dirty="0"/>
              <a:t>Maximum deduction: 0.153% X $1,357.11 = </a:t>
            </a:r>
            <a:r>
              <a:rPr lang="en-US" sz="3200" b="1" u="sng" dirty="0"/>
              <a:t>$2.07/week</a:t>
            </a:r>
          </a:p>
          <a:p>
            <a:r>
              <a:rPr lang="en-US" sz="3200" dirty="0"/>
              <a:t>Maximum deduction: 0.153% X $70,569.72 = </a:t>
            </a:r>
            <a:r>
              <a:rPr lang="en-US" sz="3200" b="1" u="sng" dirty="0"/>
              <a:t>$107.97/year</a:t>
            </a:r>
          </a:p>
          <a:p>
            <a:endParaRPr lang="en-US" sz="3200" dirty="0"/>
          </a:p>
          <a:p>
            <a:endParaRPr lang="en-US" dirty="0"/>
          </a:p>
        </p:txBody>
      </p:sp>
    </p:spTree>
    <p:extLst>
      <p:ext uri="{BB962C8B-B14F-4D97-AF65-F5344CB8AC3E}">
        <p14:creationId xmlns:p14="http://schemas.microsoft.com/office/powerpoint/2010/main" val="340889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PFL Utilization</a:t>
            </a:r>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Overall </a:t>
            </a:r>
          </a:p>
          <a:p>
            <a:r>
              <a:rPr lang="en-US" dirty="0"/>
              <a:t>76.7% Bonding</a:t>
            </a:r>
          </a:p>
          <a:p>
            <a:r>
              <a:rPr lang="en-US" dirty="0"/>
              <a:t>23.2% Caregiving</a:t>
            </a:r>
          </a:p>
          <a:p>
            <a:r>
              <a:rPr lang="en-US" dirty="0"/>
              <a:t>0.1% Military Exigencies</a:t>
            </a:r>
          </a:p>
          <a:p>
            <a:pPr marL="0" indent="0">
              <a:buNone/>
            </a:pPr>
            <a:r>
              <a:rPr lang="en-US" u="sng" dirty="0"/>
              <a:t>Bonding</a:t>
            </a:r>
          </a:p>
          <a:p>
            <a:r>
              <a:rPr lang="en-US" dirty="0"/>
              <a:t>72% Mom (Average of 7 weeks)</a:t>
            </a:r>
          </a:p>
          <a:p>
            <a:r>
              <a:rPr lang="en-US" dirty="0"/>
              <a:t>28% Dad (Average of 4.5 weeks)</a:t>
            </a:r>
          </a:p>
          <a:p>
            <a:pPr marL="0" indent="0">
              <a:buNone/>
            </a:pPr>
            <a:r>
              <a:rPr lang="en-US" u="sng" dirty="0"/>
              <a:t>Caregiving</a:t>
            </a:r>
          </a:p>
          <a:p>
            <a:r>
              <a:rPr lang="en-US" dirty="0"/>
              <a:t>73% Women (Average of 4 weeks)</a:t>
            </a:r>
          </a:p>
          <a:p>
            <a:r>
              <a:rPr lang="en-US" dirty="0"/>
              <a:t>27% Men (Average of 4 weeks)</a:t>
            </a:r>
          </a:p>
        </p:txBody>
      </p:sp>
    </p:spTree>
    <p:extLst>
      <p:ext uri="{BB962C8B-B14F-4D97-AF65-F5344CB8AC3E}">
        <p14:creationId xmlns:p14="http://schemas.microsoft.com/office/powerpoint/2010/main" val="106484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PFL Utilization</a:t>
            </a:r>
          </a:p>
        </p:txBody>
      </p:sp>
      <p:sp>
        <p:nvSpPr>
          <p:cNvPr id="3" name="Content Placeholder 2"/>
          <p:cNvSpPr>
            <a:spLocks noGrp="1"/>
          </p:cNvSpPr>
          <p:nvPr>
            <p:ph idx="1"/>
          </p:nvPr>
        </p:nvSpPr>
        <p:spPr/>
        <p:txBody>
          <a:bodyPr>
            <a:normAutofit/>
          </a:bodyPr>
          <a:lstStyle/>
          <a:p>
            <a:pPr marL="0" indent="0">
              <a:buNone/>
            </a:pPr>
            <a:r>
              <a:rPr lang="en-US" u="sng" dirty="0"/>
              <a:t>Ages</a:t>
            </a:r>
          </a:p>
          <a:p>
            <a:r>
              <a:rPr lang="en-US" dirty="0"/>
              <a:t>Average Age: 38</a:t>
            </a:r>
          </a:p>
          <a:p>
            <a:pPr marL="0" indent="0">
              <a:buNone/>
            </a:pPr>
            <a:r>
              <a:rPr lang="en-US" u="sng" dirty="0"/>
              <a:t>Income</a:t>
            </a:r>
          </a:p>
          <a:p>
            <a:r>
              <a:rPr lang="en-US" dirty="0"/>
              <a:t>Average Income: $35,000 - $45,000</a:t>
            </a:r>
          </a:p>
        </p:txBody>
      </p:sp>
    </p:spTree>
    <p:extLst>
      <p:ext uri="{BB962C8B-B14F-4D97-AF65-F5344CB8AC3E}">
        <p14:creationId xmlns:p14="http://schemas.microsoft.com/office/powerpoint/2010/main" val="411338063"/>
      </p:ext>
    </p:extLst>
  </p:cSld>
  <p:clrMapOvr>
    <a:masterClrMapping/>
  </p:clrMapOvr>
</p:sld>
</file>

<file path=ppt/theme/theme1.xml><?xml version="1.0" encoding="utf-8"?>
<a:theme xmlns:a="http://schemas.openxmlformats.org/drawingml/2006/main" name="BLUE 16x9 BCNYS Power Point Template">
  <a:themeElements>
    <a:clrScheme name="bcnys blue slides">
      <a:dk1>
        <a:srgbClr val="FFFFFF"/>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BCNYS Power Point Template.potx" id="{98C9DDB9-1F41-478D-9FD7-2983BE9C0A80}" vid="{0A5EFEE5-8044-40FE-AA0C-479D69B69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7D489CBC3BFB468AB86CE9EDCD711F" ma:contentTypeVersion="12" ma:contentTypeDescription="Create a new document." ma:contentTypeScope="" ma:versionID="6deb6e4f78a5f1ede18601e182b873c3">
  <xsd:schema xmlns:xsd="http://www.w3.org/2001/XMLSchema" xmlns:xs="http://www.w3.org/2001/XMLSchema" xmlns:p="http://schemas.microsoft.com/office/2006/metadata/properties" xmlns:ns2="5c6b743e-6e84-483d-9328-ec11f544f90b" xmlns:ns3="92ccb0e9-eba2-483d-8c21-21f69bbb8f20" targetNamespace="http://schemas.microsoft.com/office/2006/metadata/properties" ma:root="true" ma:fieldsID="6df7b3191416019c0892f3f5662a94c8" ns2:_="" ns3:_="">
    <xsd:import namespace="5c6b743e-6e84-483d-9328-ec11f544f90b"/>
    <xsd:import namespace="92ccb0e9-eba2-483d-8c21-21f69bbb8f2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b743e-6e84-483d-9328-ec11f544f9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ccb0e9-eba2-483d-8c21-21f69bbb8f2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96FD03-0B89-4BF8-973A-3477C56631B1}">
  <ds:schemaRefs>
    <ds:schemaRef ds:uri="http://schemas.microsoft.com/sharepoint/v3/contenttype/forms"/>
  </ds:schemaRefs>
</ds:datastoreItem>
</file>

<file path=customXml/itemProps2.xml><?xml version="1.0" encoding="utf-8"?>
<ds:datastoreItem xmlns:ds="http://schemas.openxmlformats.org/officeDocument/2006/customXml" ds:itemID="{D938F32D-E97A-4FDE-850E-0869AC2C6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6b743e-6e84-483d-9328-ec11f544f90b"/>
    <ds:schemaRef ds:uri="92ccb0e9-eba2-483d-8c21-21f69bbb8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3E9172-D2FB-4BE5-B21F-6EA2F5A70213}">
  <ds:schemaRefs>
    <ds:schemaRef ds:uri="http://schemas.microsoft.com/office/2006/documentManagement/types"/>
    <ds:schemaRef ds:uri="http://purl.org/dc/elements/1.1/"/>
    <ds:schemaRef ds:uri="http://schemas.openxmlformats.org/package/2006/metadata/core-properties"/>
    <ds:schemaRef ds:uri="http://www.w3.org/XML/1998/namespace"/>
    <ds:schemaRef ds:uri="92ccb0e9-eba2-483d-8c21-21f69bbb8f20"/>
    <ds:schemaRef ds:uri="http://purl.org/dc/dcmitype/"/>
    <ds:schemaRef ds:uri="http://purl.org/dc/terms/"/>
    <ds:schemaRef ds:uri="http://schemas.microsoft.com/office/infopath/2007/PartnerControls"/>
    <ds:schemaRef ds:uri="5c6b743e-6e84-483d-9328-ec11f544f90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BLUE 16x9 BCNYS Power Point Template</Template>
  <TotalTime>0</TotalTime>
  <Words>1074</Words>
  <Application>Microsoft Office PowerPoint</Application>
  <PresentationFormat>Widescreen</PresentationFormat>
  <Paragraphs>148</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BLUE 16x9 BCNYS Power Point Template</vt:lpstr>
      <vt:lpstr>    Legislative Update 2019</vt:lpstr>
      <vt:lpstr>PowerPoint Presentation</vt:lpstr>
      <vt:lpstr>2018 Elections – One Party Rule</vt:lpstr>
      <vt:lpstr>Priorities in Albany</vt:lpstr>
      <vt:lpstr>What’s Happening…</vt:lpstr>
      <vt:lpstr>Paid Family Leave - Update</vt:lpstr>
      <vt:lpstr>2019 Employee Benefits/Contribution</vt:lpstr>
      <vt:lpstr>PFL Utilization</vt:lpstr>
      <vt:lpstr>PFL Utilization</vt:lpstr>
      <vt:lpstr>Long Term Market Impacts</vt:lpstr>
      <vt:lpstr>Election Day “Holiday”</vt:lpstr>
      <vt:lpstr>Election Day “Holiday”</vt:lpstr>
      <vt:lpstr>Election Day “Holiday”</vt:lpstr>
      <vt:lpstr>Legalized Adult Use Cannabis</vt:lpstr>
      <vt:lpstr>Legalized Adult Use Cannabis</vt:lpstr>
      <vt:lpstr>Sexual Harassment</vt:lpstr>
      <vt:lpstr>Sexual Harassment</vt:lpstr>
      <vt:lpstr>Sexual Harassment</vt:lpstr>
      <vt:lpstr>Sexual Harassment - Reminder</vt:lpstr>
      <vt:lpstr>Pregnancy Related Conditions</vt:lpstr>
      <vt:lpstr>Wage Theft</vt:lpstr>
      <vt:lpstr>Wage Theft</vt:lpstr>
      <vt:lpstr>Ensure Equal Pay</vt:lpstr>
      <vt:lpstr>Ensure Equal Pay</vt:lpstr>
      <vt:lpstr>Other Legislation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Corrective Action Progressive Discipline</dc:title>
  <dc:creator>Frank Kerbein</dc:creator>
  <cp:lastModifiedBy>Ann Maynard</cp:lastModifiedBy>
  <cp:revision>105</cp:revision>
  <cp:lastPrinted>2019-06-05T18:30:42Z</cp:lastPrinted>
  <dcterms:created xsi:type="dcterms:W3CDTF">2017-10-10T17:14:17Z</dcterms:created>
  <dcterms:modified xsi:type="dcterms:W3CDTF">2019-06-14T22:15:18Z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0x010100BB7D489CBC3BFB468AB86CE9EDCD711F</vt:lpwstr>
  </property>
</Properties>
</file>